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32" r:id="rId3"/>
    <p:sldId id="333" r:id="rId4"/>
    <p:sldId id="334" r:id="rId5"/>
    <p:sldId id="309" r:id="rId6"/>
    <p:sldId id="310" r:id="rId7"/>
    <p:sldId id="287" r:id="rId8"/>
    <p:sldId id="311" r:id="rId9"/>
    <p:sldId id="296" r:id="rId10"/>
    <p:sldId id="312" r:id="rId11"/>
    <p:sldId id="313" r:id="rId12"/>
    <p:sldId id="331" r:id="rId13"/>
    <p:sldId id="326" r:id="rId14"/>
    <p:sldId id="327" r:id="rId15"/>
    <p:sldId id="324" r:id="rId16"/>
    <p:sldId id="325" r:id="rId17"/>
    <p:sldId id="314" r:id="rId18"/>
    <p:sldId id="315" r:id="rId19"/>
    <p:sldId id="320" r:id="rId20"/>
    <p:sldId id="321" r:id="rId21"/>
    <p:sldId id="322" r:id="rId22"/>
    <p:sldId id="323" r:id="rId23"/>
  </p:sldIdLst>
  <p:sldSz cx="12192000" cy="6858000"/>
  <p:notesSz cx="6858000" cy="9144000"/>
  <p:defaultTextStyle>
    <a:defPPr>
      <a:defRPr lang="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481138"/>
            <a:ext cx="5384800" cy="4525962"/>
          </a:xfrm>
        </p:spPr>
        <p:txBody>
          <a:bodyPr/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481138"/>
            <a:ext cx="5384800" cy="4525962"/>
          </a:xfrm>
        </p:spPr>
        <p:txBody>
          <a:bodyPr/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6652B581-A493-4AF1-A12D-1D5687018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6A244-9599-43A8-A044-EE4807A76BEE}" type="datetime1">
              <a:rPr lang="en-US"/>
              <a:pPr>
                <a:defRPr/>
              </a:pPr>
              <a:t>1/20/2022</a:t>
            </a:fld>
            <a:endParaRPr lang="en-US" dirty="0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29383EAB-73CB-41CC-B119-CD414A4FE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84FA658C-B59F-4BE3-8F2E-AB7DAC839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FD9C4-8B1C-4939-B10D-B413F34265E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6592418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481138"/>
            <a:ext cx="10972800" cy="4525962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F06368C6-95D9-428A-8563-AD882C507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FC20F-572F-4A2E-A610-8D087EF379C6}" type="datetime1">
              <a:rPr lang="en-US"/>
              <a:pPr>
                <a:defRPr/>
              </a:pPr>
              <a:t>1/20/2022</a:t>
            </a:fld>
            <a:endParaRPr lang="en-US" dirty="0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9979C7B0-574A-45BC-94AC-6E5862DCD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2EA67C82-C217-48C0-8FF7-D0051E10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C071A-49B4-4E03-814D-8375B379EC7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14194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4AD45E-1327-42A3-8D62-F578843C7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9783" y="1409350"/>
            <a:ext cx="11249637" cy="1086094"/>
          </a:xfrm>
        </p:spPr>
        <p:txBody>
          <a:bodyPr/>
          <a:lstStyle/>
          <a:p>
            <a:pPr algn="ctr"/>
            <a:r>
              <a:rPr lang="ru" dirty="0"/>
              <a:t>Лекция 7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1D6263-F09E-4D56-BA6D-45F531098B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4483636"/>
            <a:ext cx="10993546" cy="860151"/>
          </a:xfrm>
        </p:spPr>
        <p:txBody>
          <a:bodyPr>
            <a:normAutofit/>
          </a:bodyPr>
          <a:lstStyle/>
          <a:p>
            <a:pPr algn="ctr"/>
            <a:r>
              <a:rPr lang="ru" sz="1800" dirty="0">
                <a:solidFill>
                  <a:srgbClr val="FFC000"/>
                </a:solidFill>
              </a:rPr>
              <a:t>хранимые процедуры SQL Server</a:t>
            </a:r>
            <a:endParaRPr lang="ru-RU" sz="1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748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9FF69BA8-1C56-4166-822D-7864074447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ru" altLang="ru-RU" sz="2400" dirty="0">
                <a:solidFill>
                  <a:srgbClr val="FFC000"/>
                </a:solidFill>
                <a:latin typeface="Times New Roman" panose="02020603050405020304" pitchFamily="18" charset="0"/>
              </a:rPr>
              <a:t>Возврат значений параметров </a:t>
            </a:r>
            <a:br>
              <a:rPr lang="en-US" altLang="ru-RU" sz="2400" dirty="0">
                <a:solidFill>
                  <a:srgbClr val="FFC000"/>
                </a:solidFill>
                <a:latin typeface="Times New Roman" panose="02020603050405020304" pitchFamily="18" charset="0"/>
              </a:rPr>
            </a:br>
            <a:r>
              <a:rPr lang="ru" altLang="ru-RU" sz="2400" dirty="0">
                <a:solidFill>
                  <a:srgbClr val="FFC000"/>
                </a:solidFill>
                <a:latin typeface="Times New Roman" panose="02020603050405020304" pitchFamily="18" charset="0"/>
              </a:rPr>
              <a:t>хранимой процедуры вызывающей хранимой процедуре</a:t>
            </a:r>
            <a:r>
              <a:rPr lang="ru" altLang="ru-RU" sz="3700" dirty="0">
                <a:solidFill>
                  <a:srgbClr val="FFC000"/>
                </a:solidFill>
              </a:rPr>
              <a:t> </a:t>
            </a:r>
            <a:r>
              <a:rPr lang="ru" altLang="ru-RU" sz="3700" dirty="0"/>
              <a:t>  </a:t>
            </a:r>
            <a:endParaRPr lang="ru-RU" altLang="ru-RU" sz="3700" dirty="0"/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3D6B9C9-D8C4-4A66-8A29-2101EF59F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63178" y="1908903"/>
            <a:ext cx="9157284" cy="466806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ru" altLang="ru-RU" sz="2000" b="1" u="sng" dirty="0">
                <a:latin typeface="Times New Roman" panose="02020603050405020304" pitchFamily="18" charset="0"/>
              </a:rPr>
              <a:t>Обзор </a:t>
            </a:r>
            <a:br>
              <a:rPr lang="en-US" altLang="ru-RU" sz="2000" dirty="0">
                <a:latin typeface="Times New Roman" panose="02020603050405020304" pitchFamily="18" charset="0"/>
              </a:rPr>
            </a:br>
            <a:r>
              <a:rPr lang="ru" altLang="ru-RU" sz="2000" dirty="0">
                <a:latin typeface="Times New Roman" panose="02020603050405020304" pitchFamily="18" charset="0"/>
              </a:rPr>
              <a:t>В предыдущем разделе мы обсуждали, как передавать параметры в хранимую процедуру, но есть еще один вариант — передать значения параметров обратно из хранимой процедуры.</a:t>
            </a:r>
          </a:p>
          <a:p>
            <a:pPr eaLnBrk="1" hangingPunct="1"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ru" altLang="ru-RU" sz="2000" dirty="0">
                <a:latin typeface="Times New Roman" panose="02020603050405020304" pitchFamily="18" charset="0"/>
              </a:rPr>
              <a:t>Одним из вариантов для этого может быть вызов другой хранимой процедуры, которая не возвращает никаких данных, но возвращает значения параметров, которые будут использоваться вызывающей хранимой процедурой.</a:t>
            </a:r>
          </a:p>
          <a:p>
            <a:pPr eaLnBrk="1" hangingPunct="1">
              <a:lnSpc>
                <a:spcPct val="90000"/>
              </a:lnSpc>
              <a:buFont typeface="Wingdings 3" panose="05040102010807070707" pitchFamily="18" charset="2"/>
              <a:buNone/>
            </a:pPr>
            <a:endParaRPr lang="en-US" altLang="ru-RU" sz="20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" altLang="ru-RU" sz="2000" b="1" u="sng" dirty="0">
                <a:latin typeface="Times New Roman" panose="02020603050405020304" pitchFamily="18" charset="0"/>
              </a:rPr>
              <a:t>Пояснение </a:t>
            </a:r>
            <a:br>
              <a:rPr lang="en-US" altLang="ru-RU" sz="2000" b="1" u="sng" dirty="0">
                <a:latin typeface="Times New Roman" panose="02020603050405020304" pitchFamily="18" charset="0"/>
              </a:rPr>
            </a:br>
            <a:r>
              <a:rPr lang="ru" altLang="ru-RU" sz="2000" dirty="0">
                <a:latin typeface="Times New Roman" panose="02020603050405020304" pitchFamily="18" charset="0"/>
              </a:rPr>
              <a:t>Настройка выходных </a:t>
            </a:r>
            <a:r>
              <a:rPr lang="ru" altLang="ru-RU" sz="2000" dirty="0" err="1">
                <a:latin typeface="Times New Roman" panose="02020603050405020304" pitchFamily="18" charset="0"/>
              </a:rPr>
              <a:t>параметров </a:t>
            </a:r>
            <a:r>
              <a:rPr lang="ru" altLang="ru-RU" sz="2000" dirty="0">
                <a:latin typeface="Times New Roman" panose="02020603050405020304" pitchFamily="18" charset="0"/>
              </a:rPr>
              <a:t>для хранимой процедуры в основном аналогична настройке входных параметров, с той лишь разницей, что вы используете предложение OUTPUT после имени параметра, чтобы указать, что он должен возвращать значение.</a:t>
            </a:r>
          </a:p>
          <a:p>
            <a:pPr eaLnBrk="1" hangingPunct="1">
              <a:lnSpc>
                <a:spcPct val="90000"/>
              </a:lnSpc>
              <a:buFont typeface="Wingdings 3" panose="05040102010807070707" pitchFamily="18" charset="2"/>
              <a:buNone/>
            </a:pPr>
            <a:r>
              <a:rPr lang="ru" altLang="ru-RU" sz="2000" dirty="0">
                <a:latin typeface="Times New Roman" panose="02020603050405020304" pitchFamily="18" charset="0"/>
              </a:rPr>
              <a:t>Предложение вывода может быть указано либо с помощью ключевого слова «OUTPUT», либо просто «OUT».</a:t>
            </a:r>
          </a:p>
          <a:p>
            <a:pPr eaLnBrk="1" hangingPunct="1">
              <a:lnSpc>
                <a:spcPct val="90000"/>
              </a:lnSpc>
            </a:pPr>
            <a:endParaRPr lang="ru-RU" altLang="ru-RU" sz="2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703CC56F-9C90-4892-8E22-E571E70C53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86918" y="845089"/>
            <a:ext cx="8229600" cy="59781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defRPr/>
            </a:pPr>
            <a:r>
              <a:rPr lang="ru" altLang="ru-RU" sz="2400" dirty="0" err="1">
                <a:solidFill>
                  <a:srgbClr val="FFC000"/>
                </a:solidFill>
                <a:latin typeface="Times New Roman" panose="02020603050405020304" pitchFamily="18" charset="0"/>
              </a:rPr>
              <a:t>Простой</a:t>
            </a:r>
            <a:r>
              <a:rPr lang="ru" altLang="ru-RU" sz="2400" dirty="0">
                <a:solidFill>
                  <a:srgbClr val="FFC000"/>
                </a:solidFill>
                <a:latin typeface="Times New Roman" panose="02020603050405020304" pitchFamily="18" charset="0"/>
              </a:rPr>
              <a:t> </a:t>
            </a:r>
            <a:r>
              <a:rPr lang="ru" altLang="ru-RU" sz="2400" dirty="0" err="1">
                <a:solidFill>
                  <a:srgbClr val="FFC000"/>
                </a:solidFill>
                <a:latin typeface="Times New Roman" panose="02020603050405020304" pitchFamily="18" charset="0"/>
              </a:rPr>
              <a:t>Вывод</a:t>
            </a:r>
            <a:endParaRPr lang="ru-RU" altLang="ru-RU" sz="2400" dirty="0">
              <a:solidFill>
                <a:srgbClr val="FFC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00370" name="Group 18">
            <a:extLst>
              <a:ext uri="{FF2B5EF4-FFF2-40B4-BE49-F238E27FC236}">
                <a16:creationId xmlns:a16="http://schemas.microsoft.com/office/drawing/2014/main" id="{4196B0C7-5BB7-4256-A202-D67F536CC6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120560"/>
              </p:ext>
            </p:extLst>
          </p:nvPr>
        </p:nvGraphicFramePr>
        <p:xfrm>
          <a:off x="2209800" y="2224875"/>
          <a:ext cx="6477000" cy="1688284"/>
        </p:xfrm>
        <a:graphic>
          <a:graphicData uri="http://schemas.openxmlformats.org/drawingml/2006/table">
            <a:tbl>
              <a:tblPr/>
              <a:tblGrid>
                <a:gridCol w="647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88284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CREATE PROCEDURE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uspGetAddressCount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@City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nvarchar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(30), @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AddressCount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int OUTPUT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SELECT @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AddressCount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= count(*) 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AdventureWorks.Person.Address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WHERE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City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= @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City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491" name="Rectangle 19">
            <a:extLst>
              <a:ext uri="{FF2B5EF4-FFF2-40B4-BE49-F238E27FC236}">
                <a16:creationId xmlns:a16="http://schemas.microsoft.com/office/drawing/2014/main" id="{E6A5D521-0D99-46A9-9C8E-024DED584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206380"/>
            <a:ext cx="288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" altLang="ru-RU" dirty="0"/>
              <a:t>Или это можно сделать так:</a:t>
            </a:r>
          </a:p>
        </p:txBody>
      </p:sp>
      <p:graphicFrame>
        <p:nvGraphicFramePr>
          <p:cNvPr id="100414" name="Group 62">
            <a:extLst>
              <a:ext uri="{FF2B5EF4-FFF2-40B4-BE49-F238E27FC236}">
                <a16:creationId xmlns:a16="http://schemas.microsoft.com/office/drawing/2014/main" id="{EC3F039E-862F-4763-87EB-96C3B7A255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541696"/>
              </p:ext>
            </p:extLst>
          </p:nvPr>
        </p:nvGraphicFramePr>
        <p:xfrm>
          <a:off x="2286000" y="4866314"/>
          <a:ext cx="6400800" cy="1828800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28800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CREATE PROCEDURE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uspGetAddressCount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@City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nvarchar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(30), @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AddressCount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int OUT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SELECT @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AddressCount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= count(*) 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AdventureWorks.Person.Address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WHERE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City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= @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City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4">
            <a:extLst>
              <a:ext uri="{FF2B5EF4-FFF2-40B4-BE49-F238E27FC236}">
                <a16:creationId xmlns:a16="http://schemas.microsoft.com/office/drawing/2014/main" id="{F9B5C790-C9EE-4357-BA59-803CA86A4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1225" y="2097860"/>
            <a:ext cx="71437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" altLang="ru-RU" sz="2000" dirty="0"/>
              <a:t>Чтобы вызвать эту хранимую процедуру, мы должны выполнить ее следующим образом. Сначала мы собираемся объявить переменную, выполнить хранимую процедуру, а затем выбрать возвращаемое значение.</a:t>
            </a:r>
          </a:p>
        </p:txBody>
      </p:sp>
      <p:graphicFrame>
        <p:nvGraphicFramePr>
          <p:cNvPr id="121861" name="Group 5">
            <a:extLst>
              <a:ext uri="{FF2B5EF4-FFF2-40B4-BE49-F238E27FC236}">
                <a16:creationId xmlns:a16="http://schemas.microsoft.com/office/drawing/2014/main" id="{D9B25051-BB86-4393-9CB3-7E6F99A363FA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13586943"/>
              </p:ext>
            </p:extLst>
          </p:nvPr>
        </p:nvGraphicFramePr>
        <p:xfrm>
          <a:off x="2362200" y="3302773"/>
          <a:ext cx="6781800" cy="1371600"/>
        </p:xfrm>
        <a:graphic>
          <a:graphicData uri="http://schemas.openxmlformats.org/drawingml/2006/table">
            <a:tbl>
              <a:tblPr/>
              <a:tblGrid>
                <a:gridCol w="678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71600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DECLARE @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AddressCount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int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EXEC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uspGetAddressCount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@City = 'Calgary', @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AddressCount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= @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AddressCount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OUTPUT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SELECT @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AddressCount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1868" name="Group 12">
            <a:extLst>
              <a:ext uri="{FF2B5EF4-FFF2-40B4-BE49-F238E27FC236}">
                <a16:creationId xmlns:a16="http://schemas.microsoft.com/office/drawing/2014/main" id="{3E4C025D-BE50-42F6-AA1E-99C3B2E70EF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46587710"/>
              </p:ext>
            </p:extLst>
          </p:nvPr>
        </p:nvGraphicFramePr>
        <p:xfrm>
          <a:off x="2362200" y="5503178"/>
          <a:ext cx="6172200" cy="1126222"/>
        </p:xfrm>
        <a:graphic>
          <a:graphicData uri="http://schemas.openxmlformats.org/drawingml/2006/table">
            <a:tbl>
              <a:tblPr/>
              <a:tblGrid>
                <a:gridCol w="617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26222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DECLARE @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AddressCount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int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EXEC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uspGetAddressCount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'Calgary', @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AddressCount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OUTPUT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SELECT @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AddressCount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520" name="Rectangle 20">
            <a:extLst>
              <a:ext uri="{FF2B5EF4-FFF2-40B4-BE49-F238E27FC236}">
                <a16:creationId xmlns:a16="http://schemas.microsoft.com/office/drawing/2014/main" id="{1F2C1D7A-D637-49F6-B0D7-881A1628D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674373"/>
            <a:ext cx="800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" altLang="ru-RU" sz="2000" dirty="0"/>
              <a:t>Это также можно сделать следующим образом, когда имена параметров хранимой процедуры не передаются.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787B00A0-72A9-49D5-80BD-86A1D0FC54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ru" altLang="ru-RU" dirty="0">
                <a:solidFill>
                  <a:srgbClr val="FFC000"/>
                </a:solidFill>
                <a:latin typeface="Times New Roman" panose="02020603050405020304" pitchFamily="18" charset="0"/>
              </a:rPr>
              <a:t>Изменение существующей </a:t>
            </a:r>
            <a:br>
              <a:rPr lang="en-US" altLang="ru-RU" dirty="0">
                <a:solidFill>
                  <a:srgbClr val="FFC000"/>
                </a:solidFill>
                <a:latin typeface="Times New Roman" panose="02020603050405020304" pitchFamily="18" charset="0"/>
              </a:rPr>
            </a:br>
            <a:r>
              <a:rPr lang="ru" altLang="ru-RU" dirty="0">
                <a:solidFill>
                  <a:srgbClr val="FFC000"/>
                </a:solidFill>
                <a:latin typeface="Times New Roman" panose="02020603050405020304" pitchFamily="18" charset="0"/>
              </a:rPr>
              <a:t>хранимой процедуры SQL Server</a:t>
            </a:r>
            <a:r>
              <a:rPr lang="ru" altLang="ru-RU" dirty="0">
                <a:solidFill>
                  <a:srgbClr val="FFC000"/>
                </a:solidFill>
              </a:rPr>
              <a:t> </a:t>
            </a:r>
            <a:r>
              <a:rPr lang="ru" altLang="ru-RU" sz="3700" dirty="0">
                <a:solidFill>
                  <a:srgbClr val="FFC000"/>
                </a:solidFill>
              </a:rPr>
              <a:t>  </a:t>
            </a:r>
            <a:endParaRPr lang="ru-RU" altLang="ru-RU" sz="3700" dirty="0">
              <a:solidFill>
                <a:srgbClr val="FFC000"/>
              </a:solidFill>
            </a:endParaRP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821F558F-9F09-40D2-8035-1EDD0E781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192" y="2180496"/>
            <a:ext cx="11029616" cy="3775641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</a:pPr>
            <a:r>
              <a:rPr lang="ru" altLang="ru-RU" sz="2000" b="1" u="sng" dirty="0">
                <a:latin typeface="Times New Roman" panose="02020603050405020304" pitchFamily="18" charset="0"/>
              </a:rPr>
              <a:t>Обзор </a:t>
            </a:r>
            <a:br>
              <a:rPr lang="en-US" altLang="ru-RU" sz="2000" b="1" u="sng" dirty="0">
                <a:latin typeface="Times New Roman" panose="02020603050405020304" pitchFamily="18" charset="0"/>
              </a:rPr>
            </a:br>
            <a:r>
              <a:rPr lang="ru" altLang="ru-RU" sz="2000" dirty="0">
                <a:latin typeface="Times New Roman" panose="02020603050405020304" pitchFamily="18" charset="0"/>
              </a:rPr>
              <a:t>Когда вы впервые создаете свои хранимые процедуры, они могут работать, как и планировалось, но как это сделать, вы изменяете существующую хранимую процедуру.</a:t>
            </a:r>
          </a:p>
          <a:p>
            <a:pPr eaLnBrk="1" hangingPunct="1">
              <a:lnSpc>
                <a:spcPct val="80000"/>
              </a:lnSpc>
            </a:pPr>
            <a:r>
              <a:rPr lang="ru" altLang="ru-RU" sz="2000" dirty="0">
                <a:latin typeface="Times New Roman" panose="02020603050405020304" pitchFamily="18" charset="0"/>
              </a:rPr>
              <a:t>В этом разделе мы рассмотрим команду ALTER PROCEDURE и ее использование.</a:t>
            </a:r>
            <a:endParaRPr lang="en-US" altLang="ru-RU" sz="2000" b="1" u="sng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ru-RU" sz="2000" b="1" u="sng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" altLang="ru-RU" sz="2000" b="1" u="sng" dirty="0">
                <a:latin typeface="Times New Roman" panose="02020603050405020304" pitchFamily="18" charset="0"/>
              </a:rPr>
              <a:t>Объяснение </a:t>
            </a:r>
            <a:br>
              <a:rPr lang="en-US" altLang="ru-RU" sz="2000" b="1" u="sng" dirty="0">
                <a:latin typeface="Times New Roman" panose="02020603050405020304" pitchFamily="18" charset="0"/>
              </a:rPr>
            </a:br>
            <a:r>
              <a:rPr lang="ru" altLang="ru-RU" sz="2000" dirty="0">
                <a:latin typeface="Times New Roman" panose="02020603050405020304" pitchFamily="18" charset="0"/>
              </a:rPr>
              <a:t>Изменить или </a:t>
            </a:r>
            <a:r>
              <a:rPr lang="ru" altLang="ru-RU" sz="2000" dirty="0" err="1">
                <a:latin typeface="Times New Roman" panose="02020603050405020304" pitchFamily="18" charset="0"/>
              </a:rPr>
              <a:t>ИЗМЕНИТЬ </a:t>
            </a:r>
            <a:r>
              <a:rPr lang="ru" altLang="ru-RU" sz="2000" dirty="0">
                <a:latin typeface="Times New Roman" panose="02020603050405020304" pitchFamily="18" charset="0"/>
              </a:rPr>
              <a:t>хранимую процедуру довольно просто. После создания хранимой процедуры она сохраняется в одной из системных таблиц базы данных, в которой она была создана.</a:t>
            </a:r>
          </a:p>
          <a:p>
            <a:pPr eaLnBrk="1" hangingPunct="1">
              <a:lnSpc>
                <a:spcPct val="80000"/>
              </a:lnSpc>
            </a:pPr>
            <a:r>
              <a:rPr lang="ru" altLang="ru-RU" sz="2000" dirty="0">
                <a:latin typeface="Times New Roman" panose="02020603050405020304" pitchFamily="18" charset="0"/>
              </a:rPr>
              <a:t>Когда вы изменяете хранимую процедуру, запись, которая изначально была сделана в системной таблице, заменяется этим новым кодом. Кроме того, SQL Server перекомпилирует хранимую процедуру при следующем запуске, поэтому ваши пользователи будут использовать новую логику.</a:t>
            </a:r>
          </a:p>
          <a:p>
            <a:pPr eaLnBrk="1" hangingPunct="1">
              <a:lnSpc>
                <a:spcPct val="80000"/>
              </a:lnSpc>
            </a:pPr>
            <a:r>
              <a:rPr lang="ru" altLang="ru-RU" sz="2000" dirty="0">
                <a:latin typeface="Times New Roman" panose="02020603050405020304" pitchFamily="18" charset="0"/>
              </a:rPr>
              <a:t>Команда для изменения существующей хранимой процедуры — ALTER PROCEDURE или ALTER PROC.</a:t>
            </a:r>
            <a:endParaRPr lang="ru-RU" altLang="ru-RU" sz="2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96905911-5975-46F6-916B-CFDFC52470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16465" y="844598"/>
            <a:ext cx="9788555" cy="86566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ru" altLang="ru-RU" sz="3200" dirty="0">
                <a:solidFill>
                  <a:srgbClr val="FFC000"/>
                </a:solidFill>
                <a:latin typeface="Times New Roman" panose="02020603050405020304" pitchFamily="18" charset="0"/>
              </a:rPr>
              <a:t>Изменение существующей хранимой процедуры</a:t>
            </a:r>
            <a:r>
              <a:rPr lang="ru" altLang="ru-RU" dirty="0">
                <a:solidFill>
                  <a:srgbClr val="FFC000"/>
                </a:solidFill>
                <a:effectLst/>
              </a:rPr>
              <a:t> </a:t>
            </a:r>
            <a:endParaRPr lang="ru-RU" altLang="ru-RU" dirty="0">
              <a:solidFill>
                <a:srgbClr val="FFC000"/>
              </a:solidFill>
              <a:effectLst/>
            </a:endParaRP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9424603-6C30-46AF-8FF5-283FB19D1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8506" y="2290193"/>
            <a:ext cx="11509695" cy="404423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ru" altLang="ru-RU" sz="2000" dirty="0">
                <a:latin typeface="Times New Roman" panose="02020603050405020304" pitchFamily="18" charset="0"/>
              </a:rPr>
              <a:t>Допустим, у нас есть следующая существующая хранимая процедура: Это позволяет нам найти точное соответствие для города.</a:t>
            </a:r>
            <a:endParaRPr lang="ru-RU" altLang="ru-RU" sz="2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17776" name="Group 16">
            <a:extLst>
              <a:ext uri="{FF2B5EF4-FFF2-40B4-BE49-F238E27FC236}">
                <a16:creationId xmlns:a16="http://schemas.microsoft.com/office/drawing/2014/main" id="{B1792D82-6C12-47CD-B830-8BBAECD4A2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212102"/>
              </p:ext>
            </p:extLst>
          </p:nvPr>
        </p:nvGraphicFramePr>
        <p:xfrm>
          <a:off x="2362200" y="2767547"/>
          <a:ext cx="5791200" cy="1311275"/>
        </p:xfrm>
        <a:graphic>
          <a:graphicData uri="http://schemas.openxmlformats.org/drawingml/2006/table">
            <a:tbl>
              <a:tblPr/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11275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CREATE PROCEDURE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@City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nvarchar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(30)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SELECT * FROM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AdventureWorks.Person.Address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WHERE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City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= @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City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GO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marT="45742" marB="4574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564" name="Rectangle 17">
            <a:extLst>
              <a:ext uri="{FF2B5EF4-FFF2-40B4-BE49-F238E27FC236}">
                <a16:creationId xmlns:a16="http://schemas.microsoft.com/office/drawing/2014/main" id="{0A70A352-440A-4E31-B13A-3791564DF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4754" y="4090453"/>
            <a:ext cx="83169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" altLang="ru-RU" sz="1600" dirty="0">
                <a:latin typeface="Times New Roman" panose="02020603050405020304" pitchFamily="18" charset="0"/>
              </a:rPr>
              <a:t>Допустим, мы хотим изменить это, чтобы делать LIKE вместо equals.</a:t>
            </a:r>
            <a:endParaRPr lang="ru-RU" altLang="ru-RU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ru" altLang="ru-RU" sz="1600" dirty="0">
                <a:latin typeface="Times New Roman" panose="02020603050405020304" pitchFamily="18" charset="0"/>
              </a:rPr>
              <a:t>Чтобы изменить хранимую процедуру и сохранить обновленный код, вы должны использовать команду ALTER PROCEDURE следующим образом.</a:t>
            </a:r>
          </a:p>
        </p:txBody>
      </p:sp>
      <p:graphicFrame>
        <p:nvGraphicFramePr>
          <p:cNvPr id="117790" name="Group 30">
            <a:extLst>
              <a:ext uri="{FF2B5EF4-FFF2-40B4-BE49-F238E27FC236}">
                <a16:creationId xmlns:a16="http://schemas.microsoft.com/office/drawing/2014/main" id="{1E04B1CE-BE4F-47E7-9403-11E81EA398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93162"/>
              </p:ext>
            </p:extLst>
          </p:nvPr>
        </p:nvGraphicFramePr>
        <p:xfrm>
          <a:off x="2362200" y="4994380"/>
          <a:ext cx="5486400" cy="1311275"/>
        </p:xfrm>
        <a:graphic>
          <a:graphicData uri="http://schemas.openxmlformats.org/drawingml/2006/table">
            <a:tbl>
              <a:tblPr/>
              <a:tblGrid>
                <a:gridCol w="548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11275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ALTER PROCEDURE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@City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nvarchar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(30)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SELECT * FROM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AdventureWorks.Person.Address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WHERE City LIKE @City + '%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‘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GO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marT="45742" marB="4574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572" name="Rectangle 29">
            <a:extLst>
              <a:ext uri="{FF2B5EF4-FFF2-40B4-BE49-F238E27FC236}">
                <a16:creationId xmlns:a16="http://schemas.microsoft.com/office/drawing/2014/main" id="{4F123227-3AB4-4D64-9A8A-BDF02015B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6367045"/>
            <a:ext cx="84428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" altLang="ru-RU" sz="1600" dirty="0">
                <a:latin typeface="Times New Roman" panose="02020603050405020304" pitchFamily="18" charset="0"/>
              </a:rPr>
              <a:t>Теперь при следующем вызове хранимой процедуры конечным пользователем она будет использовать эту новую логику.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17">
            <a:extLst>
              <a:ext uri="{FF2B5EF4-FFF2-40B4-BE49-F238E27FC236}">
                <a16:creationId xmlns:a16="http://schemas.microsoft.com/office/drawing/2014/main" id="{F04BD178-A354-4646-BB3E-90163E3D2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085FB3-4A20-4CC0-9B0E-5B2B19D686C4}" type="slidenum">
              <a:rPr lang="en-US" altLang="ru-RU">
                <a:latin typeface="Lucida Sans Unicode" panose="020B0602030504020204" pitchFamily="34" charset="0"/>
              </a:rPr>
              <a:pPr/>
              <a:t>15</a:t>
            </a:fld>
            <a:endParaRPr lang="en-US" altLang="ru-RU">
              <a:latin typeface="Lucida Sans Unicode" panose="020B0602030504020204" pitchFamily="34" charset="0"/>
            </a:endParaRPr>
          </a:p>
        </p:txBody>
      </p:sp>
      <p:sp>
        <p:nvSpPr>
          <p:cNvPr id="114690" name="Rectangle 2">
            <a:extLst>
              <a:ext uri="{FF2B5EF4-FFF2-40B4-BE49-F238E27FC236}">
                <a16:creationId xmlns:a16="http://schemas.microsoft.com/office/drawing/2014/main" id="{F1E1BC3A-9C83-49B7-A366-6A192513D2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42302" y="782492"/>
            <a:ext cx="9634112" cy="77513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" altLang="ru-RU" sz="3200" dirty="0">
                <a:solidFill>
                  <a:srgbClr val="FFC000"/>
                </a:solidFill>
                <a:latin typeface="Times New Roman" panose="02020603050405020304" pitchFamily="18" charset="0"/>
              </a:rPr>
              <a:t>Удаление хранимой процедуры SQL Server</a:t>
            </a:r>
            <a:r>
              <a:rPr lang="ru" altLang="ru-RU" dirty="0">
                <a:solidFill>
                  <a:srgbClr val="FFC000"/>
                </a:solidFill>
                <a:effectLst/>
              </a:rPr>
              <a:t> </a:t>
            </a:r>
            <a:endParaRPr lang="ru-RU" altLang="ru-RU" dirty="0">
              <a:solidFill>
                <a:srgbClr val="FFC000"/>
              </a:solidFill>
              <a:effectLst/>
            </a:endParaRP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BD11B2EA-D9BC-4CB5-9A97-0DD095F56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2174147"/>
            <a:ext cx="8229600" cy="1828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" altLang="ru-RU" b="1" u="sng" dirty="0">
                <a:latin typeface="Times New Roman" panose="02020603050405020304" pitchFamily="18" charset="0"/>
              </a:rPr>
              <a:t>Обзор </a:t>
            </a:r>
            <a:br>
              <a:rPr lang="en-US" altLang="ru-RU" b="1" u="sng" dirty="0">
                <a:latin typeface="Times New Roman" panose="02020603050405020304" pitchFamily="18" charset="0"/>
              </a:rPr>
            </a:br>
            <a:r>
              <a:rPr lang="ru" altLang="ru-RU" dirty="0">
                <a:latin typeface="Times New Roman" panose="02020603050405020304" pitchFamily="18" charset="0"/>
              </a:rPr>
              <a:t>В дополнение к созданию хранимых процедур также необходимо удалить хранимые процедуры. В этом разделе показано, как можно удалить хранимые процедуры, которые больше не нужны.</a:t>
            </a:r>
            <a:endParaRPr lang="en-US" altLang="ru-RU" b="1" u="sng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" altLang="ru-RU" b="1" u="sng" dirty="0">
                <a:latin typeface="Times New Roman" panose="02020603050405020304" pitchFamily="18" charset="0"/>
              </a:rPr>
              <a:t>Объяснение </a:t>
            </a:r>
            <a:br>
              <a:rPr lang="en-US" altLang="ru-RU" b="1" u="sng" dirty="0">
                <a:latin typeface="Times New Roman" panose="02020603050405020304" pitchFamily="18" charset="0"/>
              </a:rPr>
            </a:br>
            <a:r>
              <a:rPr lang="ru" altLang="ru-RU" dirty="0">
                <a:latin typeface="Times New Roman" panose="02020603050405020304" pitchFamily="18" charset="0"/>
              </a:rPr>
              <a:t>Синтаксис очень прост для удаления хранимой процедуры, вот несколько примеров.</a:t>
            </a:r>
            <a:endParaRPr lang="ru-RU" altLang="ru-RU" dirty="0">
              <a:latin typeface="Times New Roman" panose="02020603050405020304" pitchFamily="18" charset="0"/>
            </a:endParaRPr>
          </a:p>
        </p:txBody>
      </p:sp>
      <p:sp>
        <p:nvSpPr>
          <p:cNvPr id="24581" name="Rectangle 4">
            <a:extLst>
              <a:ext uri="{FF2B5EF4-FFF2-40B4-BE49-F238E27FC236}">
                <a16:creationId xmlns:a16="http://schemas.microsoft.com/office/drawing/2014/main" id="{C29B8E04-B099-43BD-9796-7F73590D2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8433" y="4226056"/>
            <a:ext cx="7435850" cy="855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" altLang="ru-RU" b="1" dirty="0"/>
              <a:t>Удаление одной хранимой процедуры</a:t>
            </a:r>
            <a:endParaRPr lang="ru-RU" altLang="ru-RU" dirty="0"/>
          </a:p>
          <a:p>
            <a:pPr eaLnBrk="1" hangingPunct="1"/>
            <a:r>
              <a:rPr lang="ru" altLang="ru-RU" sz="1600" dirty="0"/>
              <a:t>Чтобы удалить одну хранимую процедуру, используйте команду DROP PROCEDURE или DROP PROC следующим образом.</a:t>
            </a:r>
          </a:p>
        </p:txBody>
      </p:sp>
      <p:graphicFrame>
        <p:nvGraphicFramePr>
          <p:cNvPr id="114706" name="Group 18">
            <a:extLst>
              <a:ext uri="{FF2B5EF4-FFF2-40B4-BE49-F238E27FC236}">
                <a16:creationId xmlns:a16="http://schemas.microsoft.com/office/drawing/2014/main" id="{39DCCFC8-D9DF-420F-98A0-D215960B5B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444116"/>
              </p:ext>
            </p:extLst>
          </p:nvPr>
        </p:nvGraphicFramePr>
        <p:xfrm>
          <a:off x="2202809" y="5178906"/>
          <a:ext cx="6781800" cy="1554462"/>
        </p:xfrm>
        <a:graphic>
          <a:graphicData uri="http://schemas.openxmlformats.org/drawingml/2006/table">
            <a:tbl>
              <a:tblPr/>
              <a:tblGrid>
                <a:gridCol w="678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54163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DROP PROCEDURE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-- 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DROP PROC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-- or DROP PROC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dbo.uspGetAddress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-- also specify the schema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marT="45711" marB="45711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17">
            <a:extLst>
              <a:ext uri="{FF2B5EF4-FFF2-40B4-BE49-F238E27FC236}">
                <a16:creationId xmlns:a16="http://schemas.microsoft.com/office/drawing/2014/main" id="{EA46AF0E-A6F8-436A-87A1-E71BDB48C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3C7D4A-DF97-4AFD-9F8B-6C1ECEA0D48B}" type="slidenum">
              <a:rPr lang="en-US" altLang="ru-RU">
                <a:latin typeface="Lucida Sans Unicode" panose="020B0602030504020204" pitchFamily="34" charset="0"/>
              </a:rPr>
              <a:pPr/>
              <a:t>16</a:t>
            </a:fld>
            <a:endParaRPr lang="en-US" altLang="ru-RU">
              <a:latin typeface="Lucida Sans Unicode" panose="020B0602030504020204" pitchFamily="34" charset="0"/>
            </a:endParaRPr>
          </a:p>
        </p:txBody>
      </p:sp>
      <p:sp>
        <p:nvSpPr>
          <p:cNvPr id="115714" name="Rectangle 2">
            <a:extLst>
              <a:ext uri="{FF2B5EF4-FFF2-40B4-BE49-F238E27FC236}">
                <a16:creationId xmlns:a16="http://schemas.microsoft.com/office/drawing/2014/main" id="{BF434974-6F10-44E1-956D-DAAE763E98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81192" y="702156"/>
            <a:ext cx="11029616" cy="87497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ru" altLang="ru-RU" sz="3600" dirty="0">
                <a:solidFill>
                  <a:srgbClr val="FFC000"/>
                </a:solidFill>
                <a:latin typeface="Times New Roman" panose="02020603050405020304" pitchFamily="18" charset="0"/>
              </a:rPr>
              <a:t>Удаление нескольких хранимых процедур</a:t>
            </a:r>
            <a:endParaRPr lang="ru-RU" altLang="ru-RU" sz="3600" dirty="0">
              <a:solidFill>
                <a:srgbClr val="FFC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C541772-AD52-44B4-90BB-A74E7BEB4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49710" y="2590799"/>
            <a:ext cx="7772400" cy="1109662"/>
          </a:xfrm>
        </p:spPr>
        <p:txBody>
          <a:bodyPr/>
          <a:lstStyle/>
          <a:p>
            <a:pPr eaLnBrk="1" hangingPunct="1"/>
            <a:r>
              <a:rPr lang="ru" altLang="ru-RU" sz="2000" dirty="0">
                <a:latin typeface="Times New Roman" panose="02020603050405020304" pitchFamily="18" charset="0"/>
              </a:rPr>
              <a:t>Чтобы удалить несколько хранимых процедур с помощью одной команды, укажите каждую процедуру через запятую, как показано ниже.</a:t>
            </a:r>
            <a:endParaRPr lang="ru-RU" altLang="ru-RU" sz="2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15728" name="Group 16">
            <a:extLst>
              <a:ext uri="{FF2B5EF4-FFF2-40B4-BE49-F238E27FC236}">
                <a16:creationId xmlns:a16="http://schemas.microsoft.com/office/drawing/2014/main" id="{DCDDB69D-DFBC-4930-81B4-B27AB27CB6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197778"/>
              </p:ext>
            </p:extLst>
          </p:nvPr>
        </p:nvGraphicFramePr>
        <p:xfrm>
          <a:off x="2278310" y="4267201"/>
          <a:ext cx="7315200" cy="2209800"/>
        </p:xfrm>
        <a:graphic>
          <a:graphicData uri="http://schemas.openxmlformats.org/drawingml/2006/table">
            <a:tbl>
              <a:tblPr/>
              <a:tblGrid>
                <a:gridCol w="731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9800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DROP PROCEDURE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uspInsertAddress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uspDeleteAddress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-- 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DROP PROC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uspInsertAddress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uspDeleteAddress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GO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17">
            <a:extLst>
              <a:ext uri="{FF2B5EF4-FFF2-40B4-BE49-F238E27FC236}">
                <a16:creationId xmlns:a16="http://schemas.microsoft.com/office/drawing/2014/main" id="{C92665BE-CD4E-4D0E-8F6F-44E9A1BE4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474500-4A1C-4BB8-AA08-F297897DEFC3}" type="slidenum">
              <a:rPr lang="en-US" altLang="ru-RU">
                <a:latin typeface="Lucida Sans Unicode" panose="020B0602030504020204" pitchFamily="34" charset="0"/>
              </a:rPr>
              <a:pPr/>
              <a:t>17</a:t>
            </a:fld>
            <a:endParaRPr lang="en-US" altLang="ru-RU">
              <a:latin typeface="Lucida Sans Unicode" panose="020B0602030504020204" pitchFamily="34" charset="0"/>
            </a:endParaRPr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9FDD6571-15B1-49DA-8AFA-8DA32AC683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81192" y="702156"/>
            <a:ext cx="11029616" cy="94208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ru" altLang="ru-RU" dirty="0">
                <a:solidFill>
                  <a:srgbClr val="FFC000"/>
                </a:solidFill>
                <a:latin typeface="Times New Roman" panose="02020603050405020304" pitchFamily="18" charset="0"/>
              </a:rPr>
              <a:t>Использование </a:t>
            </a:r>
            <a:r>
              <a:rPr lang="ru" altLang="ru-RU" dirty="0">
                <a:solidFill>
                  <a:srgbClr val="FFC000"/>
                </a:solidFill>
                <a:latin typeface="Calibri" panose="020F0502020204030204" pitchFamily="34" charset="0"/>
              </a:rPr>
              <a:t>TRY CATCH </a:t>
            </a:r>
            <a:r>
              <a:rPr lang="ru" altLang="ru-RU" dirty="0">
                <a:solidFill>
                  <a:srgbClr val="FFC000"/>
                </a:solidFill>
                <a:latin typeface="Times New Roman" panose="02020603050405020304" pitchFamily="18" charset="0"/>
              </a:rPr>
              <a:t>в хранимых процедурах SQL Server</a:t>
            </a:r>
            <a:r>
              <a:rPr lang="ru" altLang="ru-RU" dirty="0">
                <a:solidFill>
                  <a:srgbClr val="FFC000"/>
                </a:solidFill>
                <a:effectLst/>
              </a:rPr>
              <a:t>   </a:t>
            </a:r>
            <a:endParaRPr lang="ru-RU" altLang="ru-RU" dirty="0">
              <a:solidFill>
                <a:srgbClr val="FFC000"/>
              </a:solidFill>
              <a:effectLst/>
            </a:endParaRP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031B4321-BD8C-477E-A7B9-DEE65A6B7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88921" y="1942051"/>
            <a:ext cx="8229600" cy="46355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" altLang="ru-RU" sz="2300" b="1" u="sng" dirty="0">
                <a:latin typeface="Times New Roman" panose="02020603050405020304" pitchFamily="18" charset="0"/>
              </a:rPr>
              <a:t>Обзор </a:t>
            </a:r>
            <a:br>
              <a:rPr lang="en-US" altLang="ru-RU" sz="2300" dirty="0">
                <a:latin typeface="Times New Roman" panose="02020603050405020304" pitchFamily="18" charset="0"/>
              </a:rPr>
            </a:br>
            <a:r>
              <a:rPr lang="ru" altLang="ru-RU" sz="2300" dirty="0">
                <a:latin typeface="Times New Roman" panose="02020603050405020304" pitchFamily="18" charset="0"/>
              </a:rPr>
              <a:t>В SQL Server 2005 была добавлена отличная новая возможность — возможность использовать парадигму </a:t>
            </a:r>
            <a:r>
              <a:rPr lang="ru" altLang="ru-RU" sz="2300" dirty="0">
                <a:latin typeface="Calibri" panose="020F0502020204030204" pitchFamily="34" charset="0"/>
              </a:rPr>
              <a:t>TRY..CATCH </a:t>
            </a:r>
            <a:r>
              <a:rPr lang="ru" altLang="ru-RU" sz="2300" dirty="0">
                <a:latin typeface="Times New Roman" panose="02020603050405020304" pitchFamily="18" charset="0"/>
              </a:rPr>
              <a:t>, существующую в других языках разработки. Выполнение обработки ошибок в SQL Server не всегда было самым простым делом, поэтому этот вариант определенно упрощает кодирование и обработку ошибок.</a:t>
            </a:r>
            <a:endParaRPr lang="en-US" altLang="ru-RU" sz="2300" b="1" u="sng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ru" altLang="ru-RU" sz="2300" b="1" u="sng" dirty="0">
                <a:latin typeface="Times New Roman" panose="02020603050405020304" pitchFamily="18" charset="0"/>
              </a:rPr>
              <a:t>Объяснение </a:t>
            </a:r>
            <a:br>
              <a:rPr lang="en-US" altLang="ru-RU" sz="2300" dirty="0">
                <a:latin typeface="Times New Roman" panose="02020603050405020304" pitchFamily="18" charset="0"/>
              </a:rPr>
            </a:br>
            <a:r>
              <a:rPr lang="ru" altLang="ru-RU" sz="2300" dirty="0">
                <a:latin typeface="Times New Roman" panose="02020603050405020304" pitchFamily="18" charset="0"/>
              </a:rPr>
              <a:t>Если вы не знакомы с парадигмой </a:t>
            </a:r>
            <a:r>
              <a:rPr lang="ru" altLang="ru-RU" sz="2300" dirty="0">
                <a:latin typeface="Calibri" panose="020F0502020204030204" pitchFamily="34" charset="0"/>
              </a:rPr>
              <a:t>TRY...CATCH </a:t>
            </a:r>
            <a:r>
              <a:rPr lang="ru" altLang="ru-RU" sz="2300" dirty="0">
                <a:latin typeface="Times New Roman" panose="02020603050405020304" pitchFamily="18" charset="0"/>
              </a:rPr>
              <a:t>, то, по сути, это два блока кода с вашими хранимыми процедурами, которые позволяют вам выполнить некоторый код, это раздел Try, и если есть ошибки, они обрабатываются в разделе Catch.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17">
            <a:extLst>
              <a:ext uri="{FF2B5EF4-FFF2-40B4-BE49-F238E27FC236}">
                <a16:creationId xmlns:a16="http://schemas.microsoft.com/office/drawing/2014/main" id="{063DCD37-495A-4AB5-8F5F-F40BA3CA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4BA34C-A686-479A-94CC-A2072A870F59}" type="slidenum">
              <a:rPr lang="en-US" altLang="ru-RU">
                <a:latin typeface="Lucida Sans Unicode" panose="020B0602030504020204" pitchFamily="34" charset="0"/>
              </a:rPr>
              <a:pPr/>
              <a:t>18</a:t>
            </a:fld>
            <a:endParaRPr lang="en-US" altLang="ru-RU">
              <a:latin typeface="Lucida Sans Unicode" panose="020B0602030504020204" pitchFamily="34" charset="0"/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114CABC3-D0E7-4E99-94EF-F7CF5E50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7563" y="2046914"/>
            <a:ext cx="10461072" cy="116676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" altLang="ru-RU" sz="2000" dirty="0">
                <a:latin typeface="Times New Roman" panose="02020603050405020304" pitchFamily="18" charset="0"/>
              </a:rPr>
              <a:t>Давайте посмотрим на примере, как это можно сделать. Как видите, мы используем базовую инструкцию SELECT, содержащуюся в разделе </a:t>
            </a:r>
            <a:r>
              <a:rPr lang="ru" altLang="ru-RU" sz="2000" dirty="0">
                <a:latin typeface="Calibri" panose="020F0502020204030204" pitchFamily="34" charset="0"/>
              </a:rPr>
              <a:t>TRY </a:t>
            </a:r>
            <a:r>
              <a:rPr lang="ru" altLang="ru-RU" sz="2000" dirty="0">
                <a:latin typeface="Times New Roman" panose="02020603050405020304" pitchFamily="18" charset="0"/>
              </a:rPr>
              <a:t>, но по какой-то причине, если это не удается, он запустит код в разделе </a:t>
            </a:r>
            <a:r>
              <a:rPr lang="ru" altLang="ru-RU" sz="2000" dirty="0">
                <a:latin typeface="Calibri" panose="020F0502020204030204" pitchFamily="34" charset="0"/>
              </a:rPr>
              <a:t>CATCH </a:t>
            </a:r>
            <a:r>
              <a:rPr lang="ru" altLang="ru-RU" sz="2000" dirty="0">
                <a:latin typeface="Times New Roman" panose="02020603050405020304" pitchFamily="18" charset="0"/>
              </a:rPr>
              <a:t>и вернет информацию об ошибке.</a:t>
            </a:r>
            <a:endParaRPr lang="ru-RU" altLang="ru-RU" sz="2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02414" name="Group 14">
            <a:extLst>
              <a:ext uri="{FF2B5EF4-FFF2-40B4-BE49-F238E27FC236}">
                <a16:creationId xmlns:a16="http://schemas.microsoft.com/office/drawing/2014/main" id="{F39641BF-F621-4E28-93E4-E390494D4E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980372"/>
              </p:ext>
            </p:extLst>
          </p:nvPr>
        </p:nvGraphicFramePr>
        <p:xfrm>
          <a:off x="2362200" y="3276601"/>
          <a:ext cx="7467600" cy="3352800"/>
        </p:xfrm>
        <a:graphic>
          <a:graphicData uri="http://schemas.openxmlformats.org/drawingml/2006/table">
            <a:tbl>
              <a:tblPr/>
              <a:tblGrid>
                <a:gridCol w="746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52800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CREATE PROCEDURE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uspTryCatchTest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BEGIN TRY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    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     SELECT 1/0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END TRY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BEGIN CATCH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    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     SELECT ERROR_NUMBER() AS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ErrorNumber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     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     ,ERROR_SEVERITY() AS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ErrorSeverity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     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     ,ERROR_STATE() AS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ErrorState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     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     ,ERROR_PROCEDURE() AS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ErrorProcedure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     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     ,ERROR_LINE() AS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ErrorLine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     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     ,ERROR_MESSAGE() AS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ErrorMessage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END CATCH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44DCDB8-431F-40D8-9B72-34A29AF4C864}"/>
              </a:ext>
            </a:extLst>
          </p:cNvPr>
          <p:cNvSpPr txBox="1"/>
          <p:nvPr/>
        </p:nvSpPr>
        <p:spPr>
          <a:xfrm>
            <a:off x="1073791" y="914400"/>
            <a:ext cx="9940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" altLang="ru-RU" sz="2800" dirty="0">
                <a:solidFill>
                  <a:srgbClr val="FFC000"/>
                </a:solidFill>
                <a:latin typeface="Times New Roman" panose="02020603050405020304" pitchFamily="18" charset="0"/>
              </a:rPr>
              <a:t>Использование </a:t>
            </a:r>
            <a:r>
              <a:rPr lang="ru" altLang="ru-RU" sz="2800" dirty="0">
                <a:solidFill>
                  <a:srgbClr val="FFC000"/>
                </a:solidFill>
                <a:latin typeface="Calibri" panose="020F0502020204030204" pitchFamily="34" charset="0"/>
              </a:rPr>
              <a:t>TRY CATCH </a:t>
            </a:r>
            <a:r>
              <a:rPr lang="ru" altLang="ru-RU" sz="2800" dirty="0">
                <a:solidFill>
                  <a:srgbClr val="FFC000"/>
                </a:solidFill>
                <a:latin typeface="Times New Roman" panose="02020603050405020304" pitchFamily="18" charset="0"/>
              </a:rPr>
              <a:t>в хранимых процедурах SQL Server</a:t>
            </a:r>
            <a:r>
              <a:rPr lang="ru" altLang="ru-RU" sz="2800" dirty="0">
                <a:solidFill>
                  <a:srgbClr val="FFC000"/>
                </a:solidFill>
                <a:effectLst/>
              </a:rPr>
              <a:t> </a:t>
            </a:r>
            <a:r>
              <a:rPr lang="ru" altLang="ru-RU" dirty="0">
                <a:solidFill>
                  <a:srgbClr val="FFC000"/>
                </a:solidFill>
                <a:effectLst/>
              </a:rPr>
              <a:t>  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17">
            <a:extLst>
              <a:ext uri="{FF2B5EF4-FFF2-40B4-BE49-F238E27FC236}">
                <a16:creationId xmlns:a16="http://schemas.microsoft.com/office/drawing/2014/main" id="{D32F1E2B-B71F-4C3A-B0BF-1D8B88015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B47A47-7DAB-418F-83BA-BEB7FD79E0F1}" type="slidenum">
              <a:rPr lang="en-US" altLang="ru-RU">
                <a:latin typeface="Lucida Sans Unicode" panose="020B0602030504020204" pitchFamily="34" charset="0"/>
              </a:rPr>
              <a:pPr/>
              <a:t>19</a:t>
            </a:fld>
            <a:endParaRPr lang="en-US" altLang="ru-RU">
              <a:latin typeface="Lucida Sans Unicode" panose="020B0602030504020204" pitchFamily="34" charset="0"/>
            </a:endParaRPr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F4239240-FF1C-4F88-BA71-1CAF458040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23518" y="671119"/>
            <a:ext cx="10551953" cy="99199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ru" altLang="ru-RU" dirty="0">
                <a:solidFill>
                  <a:srgbClr val="FFC000"/>
                </a:solidFill>
                <a:latin typeface="Times New Roman" panose="02020603050405020304" pitchFamily="18" charset="0"/>
              </a:rPr>
              <a:t>Уменьшение объема сетевых данных для хранимых процедур SQL Server</a:t>
            </a:r>
            <a:r>
              <a:rPr lang="ru" altLang="ru-RU" sz="3700" dirty="0">
                <a:solidFill>
                  <a:srgbClr val="FFC000"/>
                </a:solidFill>
              </a:rPr>
              <a:t>   </a:t>
            </a:r>
            <a:endParaRPr lang="ru-RU" altLang="ru-RU" sz="3700" dirty="0">
              <a:solidFill>
                <a:srgbClr val="FFC000"/>
              </a:solidFill>
            </a:endParaRP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527B329E-7241-4F20-918E-D3504B243E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ru" altLang="ru-RU" sz="2000" b="1" u="sng" dirty="0">
                <a:latin typeface="Times New Roman" panose="02020603050405020304" pitchFamily="18" charset="0"/>
              </a:rPr>
              <a:t>Обзор </a:t>
            </a:r>
            <a:br>
              <a:rPr lang="en-US" altLang="ru-RU" sz="2000" b="1" u="sng" dirty="0">
                <a:latin typeface="Times New Roman" panose="02020603050405020304" pitchFamily="18" charset="0"/>
              </a:rPr>
            </a:br>
            <a:r>
              <a:rPr lang="ru" altLang="ru-RU" sz="2000" dirty="0">
                <a:latin typeface="Times New Roman" panose="02020603050405020304" pitchFamily="18" charset="0"/>
              </a:rPr>
              <a:t>Существует множество приемов, которые можно использовать при написании кода T-SQL. Одним из них является уменьшение объема сетевых данных для каждого оператора, который встречается в ваших хранимых процедурах. Каждый раз, когда выполняется оператор SQL, он возвращает количество затронутых строк. Используя «SET NOCOUNT ON» в вашей хранимой процедуре, вы можете отключить эти сообщения и уменьшить часть трафика.</a:t>
            </a:r>
            <a:endParaRPr lang="en-US" altLang="ru-RU" sz="2000" b="1" u="sng" dirty="0">
              <a:latin typeface="Times New Roman" panose="02020603050405020304" pitchFamily="18" charset="0"/>
            </a:endParaRPr>
          </a:p>
          <a:p>
            <a:pPr eaLnBrk="1" hangingPunct="1"/>
            <a:endParaRPr lang="en-US" altLang="ru-RU" sz="2000" b="1" u="sng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ru" altLang="ru-RU" sz="2000" b="1" u="sng" dirty="0">
                <a:latin typeface="Times New Roman" panose="02020603050405020304" pitchFamily="18" charset="0"/>
              </a:rPr>
              <a:t>Объяснение </a:t>
            </a:r>
            <a:br>
              <a:rPr lang="en-US" altLang="ru-RU" sz="2000" b="1" u="sng" dirty="0">
                <a:latin typeface="Times New Roman" panose="02020603050405020304" pitchFamily="18" charset="0"/>
              </a:rPr>
            </a:br>
            <a:r>
              <a:rPr lang="ru" altLang="ru-RU" sz="2000" dirty="0">
                <a:latin typeface="Times New Roman" panose="02020603050405020304" pitchFamily="18" charset="0"/>
              </a:rPr>
              <a:t>Как упоминалось выше, на самом деле нет никакой причины возвращать сообщения о том, что </a:t>
            </a:r>
            <a:r>
              <a:rPr lang="ru" altLang="ru-RU" sz="2000" dirty="0" err="1">
                <a:latin typeface="Times New Roman" panose="02020603050405020304" pitchFamily="18" charset="0"/>
              </a:rPr>
              <a:t>происходит </a:t>
            </a:r>
            <a:r>
              <a:rPr lang="ru" altLang="ru-RU" sz="2000" dirty="0">
                <a:latin typeface="Times New Roman" panose="02020603050405020304" pitchFamily="18" charset="0"/>
              </a:rPr>
              <a:t>в SQL Server, когда вы запускаете хранимую процедуру. Если вы запускаете что-то из окна запроса, это может быть полезно, но большинство конечных пользователей, запускающих хранимые процедуры через приложение, никогда не увидят эти сообщения.</a:t>
            </a:r>
            <a:r>
              <a:rPr lang="ru" altLang="ru-RU" sz="2300" dirty="0"/>
              <a:t>  </a:t>
            </a:r>
            <a:endParaRPr lang="ru-RU" altLang="ru-RU" sz="23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3F013-7302-4145-94CA-2DB684FCB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91084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Хранимые процедуры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C6DD42-0184-40C7-9236-857ED4B1C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746" y="2029494"/>
            <a:ext cx="11238896" cy="4547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" altLang="ru-RU" sz="1800" dirty="0">
                <a:latin typeface="Times New Roman" panose="02020603050405020304" pitchFamily="18" charset="0"/>
              </a:rPr>
              <a:t>Различные варианты создания хранимых процедур SQL Server</a:t>
            </a:r>
            <a:r>
              <a:rPr lang="ru" altLang="ru-RU" sz="1800" dirty="0"/>
              <a:t> </a:t>
            </a:r>
            <a:endParaRPr lang="ru-RU" altLang="ru-RU" sz="1800" dirty="0"/>
          </a:p>
          <a:p>
            <a:pPr eaLnBrk="1" hangingPunct="1">
              <a:lnSpc>
                <a:spcPct val="90000"/>
              </a:lnSpc>
            </a:pPr>
            <a:r>
              <a:rPr lang="ru" altLang="ru-RU" sz="1800" dirty="0">
                <a:latin typeface="Times New Roman" panose="02020603050405020304" pitchFamily="18" charset="0"/>
              </a:rPr>
              <a:t>Создание простой хранимой процедуры</a:t>
            </a:r>
            <a:r>
              <a:rPr lang="ru" altLang="ru-RU" sz="1800" dirty="0"/>
              <a:t>  </a:t>
            </a:r>
          </a:p>
          <a:p>
            <a:pPr eaLnBrk="1" hangingPunct="1">
              <a:lnSpc>
                <a:spcPct val="90000"/>
              </a:lnSpc>
            </a:pPr>
            <a:r>
              <a:rPr lang="ru" altLang="ru-RU" sz="1800" dirty="0">
                <a:latin typeface="Times New Roman" panose="02020603050405020304" pitchFamily="18" charset="0"/>
              </a:rPr>
              <a:t>Создайте хранимую процедуру SQL Server с параметрами</a:t>
            </a:r>
          </a:p>
          <a:p>
            <a:pPr eaLnBrk="1" hangingPunct="1">
              <a:lnSpc>
                <a:spcPct val="90000"/>
              </a:lnSpc>
            </a:pPr>
            <a:r>
              <a:rPr lang="ru" altLang="ru-RU" sz="1800" dirty="0">
                <a:latin typeface="Times New Roman" panose="02020603050405020304" pitchFamily="18" charset="0"/>
              </a:rPr>
              <a:t>Значения параметров по умолчанию</a:t>
            </a:r>
          </a:p>
          <a:p>
            <a:pPr eaLnBrk="1" hangingPunct="1">
              <a:lnSpc>
                <a:spcPct val="90000"/>
              </a:lnSpc>
            </a:pPr>
            <a:r>
              <a:rPr lang="ru" altLang="ru-RU" sz="1800" dirty="0" err="1">
                <a:latin typeface="Times New Roman" panose="02020603050405020304" pitchFamily="18" charset="0"/>
              </a:rPr>
              <a:t>Несколько</a:t>
            </a:r>
            <a:r>
              <a:rPr lang="ru" altLang="ru-RU" sz="1800" dirty="0">
                <a:latin typeface="Times New Roman" panose="02020603050405020304" pitchFamily="18" charset="0"/>
              </a:rPr>
              <a:t> </a:t>
            </a:r>
            <a:r>
              <a:rPr lang="ru" altLang="ru-RU" sz="1800" dirty="0" err="1">
                <a:latin typeface="Times New Roman" panose="02020603050405020304" pitchFamily="18" charset="0"/>
              </a:rPr>
              <a:t>Параметры</a:t>
            </a:r>
            <a:endParaRPr lang="en-US" altLang="ru-RU" sz="18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" altLang="ru-RU" sz="1800" dirty="0">
                <a:latin typeface="Times New Roman" panose="02020603050405020304" pitchFamily="18" charset="0"/>
              </a:rPr>
              <a:t>Использование </a:t>
            </a:r>
            <a:r>
              <a:rPr lang="ru" altLang="ru-RU" sz="1600" dirty="0">
                <a:latin typeface="Calibri" panose="020F0502020204030204" pitchFamily="34" charset="0"/>
              </a:rPr>
              <a:t>TRY CATCH </a:t>
            </a:r>
            <a:r>
              <a:rPr lang="ru" altLang="ru-RU" sz="1800" dirty="0">
                <a:latin typeface="Times New Roman" panose="02020603050405020304" pitchFamily="18" charset="0"/>
              </a:rPr>
              <a:t>в хранимых процедурах SQL Server</a:t>
            </a:r>
            <a:r>
              <a:rPr lang="ru" altLang="ru-RU" sz="1800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ru" altLang="ru-RU" sz="1800" dirty="0">
                <a:latin typeface="Times New Roman" panose="02020603050405020304" pitchFamily="18" charset="0"/>
              </a:rPr>
              <a:t>Соглашения об именах для хранимых процедур SQL Server</a:t>
            </a:r>
            <a:r>
              <a:rPr lang="ru" altLang="ru-RU" sz="1800" dirty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ru" altLang="ru-RU" sz="1800" dirty="0">
                <a:latin typeface="Times New Roman" panose="02020603050405020304" pitchFamily="18" charset="0"/>
              </a:rPr>
              <a:t>Уменьшение объема сетевых данных для SQL Server</a:t>
            </a:r>
            <a:r>
              <a:rPr lang="ru" altLang="ru-RU" sz="1800" b="1" dirty="0"/>
              <a:t> </a:t>
            </a:r>
            <a:r>
              <a:rPr lang="ru" altLang="ru-RU" sz="1800" dirty="0">
                <a:latin typeface="Times New Roman" panose="02020603050405020304" pitchFamily="18" charset="0"/>
              </a:rPr>
              <a:t>хранимые процедуры</a:t>
            </a:r>
            <a:r>
              <a:rPr lang="ru" altLang="ru-RU" sz="1800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94224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Номер слайда 6">
            <a:extLst>
              <a:ext uri="{FF2B5EF4-FFF2-40B4-BE49-F238E27FC236}">
                <a16:creationId xmlns:a16="http://schemas.microsoft.com/office/drawing/2014/main" id="{D522FFE0-A3AC-46CC-BACD-7083840E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F0997C-C84C-44B5-A8F5-6FF5131A8855}" type="slidenum">
              <a:rPr lang="en-US" altLang="ru-RU">
                <a:latin typeface="Lucida Sans Unicode" panose="020B0602030504020204" pitchFamily="34" charset="0"/>
              </a:rPr>
              <a:pPr/>
              <a:t>20</a:t>
            </a:fld>
            <a:endParaRPr lang="en-US" altLang="ru-RU">
              <a:latin typeface="Lucida Sans Unicode" panose="020B0602030504020204" pitchFamily="34" charset="0"/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807EA6E-458B-42FA-B347-D048D450BE03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2117521" y="953549"/>
            <a:ext cx="7315200" cy="2133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" altLang="ru-RU" sz="2000" dirty="0">
                <a:latin typeface="Times New Roman" panose="02020603050405020304" pitchFamily="18" charset="0"/>
              </a:rPr>
              <a:t>Вы по-прежнему можете использовать @@ROWCOUNT, чтобы получить количество строк, затронутых оператором SQL, поэтому включение SET NOCOUNT ON не изменит это поведение.</a:t>
            </a:r>
            <a:endParaRPr lang="en-US" altLang="ru-RU" sz="2000" b="1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ru" altLang="ru-RU" sz="2000" b="1" dirty="0">
                <a:latin typeface="Times New Roman" panose="02020603050405020304" pitchFamily="18" charset="0"/>
              </a:rPr>
              <a:t>Не использовать SET NOCOUNT ON</a:t>
            </a:r>
            <a:endParaRPr lang="en-US" altLang="ru-RU" sz="20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ru" altLang="ru-RU" sz="2000" dirty="0">
                <a:latin typeface="Times New Roman" panose="02020603050405020304" pitchFamily="18" charset="0"/>
              </a:rPr>
              <a:t>Вот пример без использования SET NOCOUNT ON:</a:t>
            </a:r>
            <a:endParaRPr lang="ru-RU" altLang="ru-RU" sz="2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08559" name="Group 15">
            <a:extLst>
              <a:ext uri="{FF2B5EF4-FFF2-40B4-BE49-F238E27FC236}">
                <a16:creationId xmlns:a16="http://schemas.microsoft.com/office/drawing/2014/main" id="{A9DFC908-BBD3-4B58-ABD3-E8D7C04CD5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2303"/>
              </p:ext>
            </p:extLst>
          </p:nvPr>
        </p:nvGraphicFramePr>
        <p:xfrm>
          <a:off x="2277611" y="3481775"/>
          <a:ext cx="5867400" cy="1676400"/>
        </p:xfrm>
        <a:graphic>
          <a:graphicData uri="http://schemas.openxmlformats.org/drawingml/2006/table">
            <a:tbl>
              <a:tblPr/>
              <a:tblGrid>
                <a:gridCol w="586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76400">
                <a:tc>
                  <a:txBody>
                    <a:bodyPr/>
                    <a:lstStyle>
                      <a:lvl1pPr marL="365125" indent="-255588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620713" indent="-22860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858838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13716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1828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286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2743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2004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-- not using SET NOCOUNT ON </a:t>
                      </a:r>
                    </a:p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CREATE PROCEDURE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@City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nvarchar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(30)</a:t>
                      </a:r>
                    </a:p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AS</a:t>
                      </a:r>
                    </a:p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SELECT * FROM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AdventureWorks.Person.Address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WHERE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City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= @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City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GO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803" name="Rectangle 16">
            <a:extLst>
              <a:ext uri="{FF2B5EF4-FFF2-40B4-BE49-F238E27FC236}">
                <a16:creationId xmlns:a16="http://schemas.microsoft.com/office/drawing/2014/main" id="{C0ABE48F-BD93-4BF2-A932-07068B70E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7611" y="5287162"/>
            <a:ext cx="587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" altLang="ru-RU" dirty="0"/>
              <a:t>Сообщения, которые будут возвращены, будут похожи на это:</a:t>
            </a:r>
          </a:p>
        </p:txBody>
      </p:sp>
      <p:graphicFrame>
        <p:nvGraphicFramePr>
          <p:cNvPr id="108569" name="Group 25">
            <a:extLst>
              <a:ext uri="{FF2B5EF4-FFF2-40B4-BE49-F238E27FC236}">
                <a16:creationId xmlns:a16="http://schemas.microsoft.com/office/drawing/2014/main" id="{18F4A26E-AEAA-4883-952A-E3EEA45FCF4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36954116"/>
              </p:ext>
            </p:extLst>
          </p:nvPr>
        </p:nvGraphicFramePr>
        <p:xfrm>
          <a:off x="2514600" y="5911850"/>
          <a:ext cx="4038600" cy="673100"/>
        </p:xfrm>
        <a:graphic>
          <a:graphicData uri="http://schemas.openxmlformats.org/drawingml/2006/table">
            <a:tbl>
              <a:tblPr/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73100">
                <a:tc>
                  <a:txBody>
                    <a:bodyPr/>
                    <a:lstStyle>
                      <a:lvl1pPr marL="365125" indent="-255588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620713" indent="-22860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858838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13716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1828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286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2743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2004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(23 </a:t>
                      </a:r>
                      <a:r>
                        <a:rPr kumimoji="0" lang="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ряд </a:t>
                      </a:r>
                      <a:r>
                        <a:rPr kumimoji="0" lang="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(ы) </a:t>
                      </a:r>
                      <a:r>
                        <a:rPr kumimoji="0" lang="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затронуты </a:t>
                      </a:r>
                      <a:r>
                        <a:rPr kumimoji="0" lang="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)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Номер слайда 6">
            <a:extLst>
              <a:ext uri="{FF2B5EF4-FFF2-40B4-BE49-F238E27FC236}">
                <a16:creationId xmlns:a16="http://schemas.microsoft.com/office/drawing/2014/main" id="{FAFE46A1-2A39-4B01-B779-DE16D70E6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F214718-2590-4BEF-AEE7-D6001CDF6460}" type="slidenum">
              <a:rPr lang="en-US" altLang="ru-RU">
                <a:latin typeface="Lucida Sans Unicode" panose="020B0602030504020204" pitchFamily="34" charset="0"/>
              </a:rPr>
              <a:pPr/>
              <a:t>21</a:t>
            </a:fld>
            <a:endParaRPr lang="en-US" altLang="ru-RU">
              <a:latin typeface="Lucida Sans Unicode" panose="020B0602030504020204" pitchFamily="34" charset="0"/>
            </a:endParaRPr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DD8FAFEA-6507-4146-AF87-8EA4E5917C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830510"/>
            <a:ext cx="10972800" cy="58712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defRPr/>
            </a:pPr>
            <a:r>
              <a:rPr lang="ru" altLang="ru-RU" dirty="0" err="1">
                <a:solidFill>
                  <a:srgbClr val="FFC000"/>
                </a:solidFill>
                <a:latin typeface="Times New Roman" panose="02020603050405020304" pitchFamily="18" charset="0"/>
              </a:rPr>
              <a:t>Использование </a:t>
            </a:r>
            <a:r>
              <a:rPr lang="ru" altLang="ru-RU" dirty="0">
                <a:solidFill>
                  <a:srgbClr val="FFC000"/>
                </a:solidFill>
                <a:latin typeface="Times New Roman" panose="02020603050405020304" pitchFamily="18" charset="0"/>
              </a:rPr>
              <a:t>SET NOCOUNT ON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5D2B39E5-2ED8-4A73-AAAC-7BAB07FBE91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956033" y="1822138"/>
            <a:ext cx="7467600" cy="881063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ru" altLang="ru-RU" sz="2000" dirty="0">
                <a:latin typeface="Times New Roman" panose="02020603050405020304" pitchFamily="18" charset="0"/>
              </a:rPr>
              <a:t>В этом примере используется SET NOCOUNT ON, как показано ниже. Рекомендуется помещать это в начало хранимой процедуры.</a:t>
            </a:r>
            <a:endParaRPr lang="ru-RU" altLang="ru-RU" sz="2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10607" name="Group 15">
            <a:extLst>
              <a:ext uri="{FF2B5EF4-FFF2-40B4-BE49-F238E27FC236}">
                <a16:creationId xmlns:a16="http://schemas.microsoft.com/office/drawing/2014/main" id="{61226C65-B76D-49DF-886A-FA885E9751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299443"/>
              </p:ext>
            </p:extLst>
          </p:nvPr>
        </p:nvGraphicFramePr>
        <p:xfrm>
          <a:off x="2294389" y="2974024"/>
          <a:ext cx="6248400" cy="1798638"/>
        </p:xfrm>
        <a:graphic>
          <a:graphicData uri="http://schemas.openxmlformats.org/drawingml/2006/table">
            <a:tbl>
              <a:tblPr/>
              <a:tblGrid>
                <a:gridCol w="624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98638">
                <a:tc>
                  <a:txBody>
                    <a:bodyPr/>
                    <a:lstStyle>
                      <a:lvl1pPr marL="365125" indent="-255588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620713" indent="-22860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858838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13716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1828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286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2743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2004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-- using SET NOCOUNT ON </a:t>
                      </a:r>
                    </a:p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CREATE PROCEDURE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@City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nvarchar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(30)</a:t>
                      </a:r>
                    </a:p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AS</a:t>
                      </a:r>
                    </a:p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SET NOCOUNT ON</a:t>
                      </a:r>
                    </a:p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SELECT * FROM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AdventureWorks.Person.Address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WHERE City = @City</a:t>
                      </a:r>
                    </a:p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GO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4828" name="Rectangle 16">
            <a:extLst>
              <a:ext uri="{FF2B5EF4-FFF2-40B4-BE49-F238E27FC236}">
                <a16:creationId xmlns:a16="http://schemas.microsoft.com/office/drawing/2014/main" id="{DA64081B-38C1-4E62-B0E2-0840174CC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4510" y="5043486"/>
            <a:ext cx="587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" altLang="ru-RU" dirty="0"/>
              <a:t>Сообщения, которые будут возвращены, будут похожи на это:</a:t>
            </a:r>
          </a:p>
        </p:txBody>
      </p:sp>
      <p:graphicFrame>
        <p:nvGraphicFramePr>
          <p:cNvPr id="110620" name="Group 28">
            <a:extLst>
              <a:ext uri="{FF2B5EF4-FFF2-40B4-BE49-F238E27FC236}">
                <a16:creationId xmlns:a16="http://schemas.microsoft.com/office/drawing/2014/main" id="{AAA4EDF5-5BA6-4584-BD7A-70C5B310896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82822621"/>
              </p:ext>
            </p:extLst>
          </p:nvPr>
        </p:nvGraphicFramePr>
        <p:xfrm>
          <a:off x="2514600" y="5765637"/>
          <a:ext cx="5257800" cy="38100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 marL="365125" indent="-255588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620713" indent="-22860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858838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13716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1828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286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2743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2004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Команда </a:t>
                      </a:r>
                      <a:r>
                        <a:rPr kumimoji="0" lang="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(ы) </a:t>
                      </a:r>
                      <a:r>
                        <a:rPr kumimoji="0" lang="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завершена</a:t>
                      </a:r>
                      <a:r>
                        <a:rPr kumimoji="0" lang="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kumimoji="0" lang="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успешно </a:t>
                      </a:r>
                      <a:r>
                        <a:rPr kumimoji="0" lang="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.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Номер слайда 6">
            <a:extLst>
              <a:ext uri="{FF2B5EF4-FFF2-40B4-BE49-F238E27FC236}">
                <a16:creationId xmlns:a16="http://schemas.microsoft.com/office/drawing/2014/main" id="{5BDDC6BE-F0B5-4D88-AF27-56305F856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BD1E6A-8903-403F-A7D5-BE70A5266A65}" type="slidenum">
              <a:rPr lang="en-US" altLang="ru-RU">
                <a:latin typeface="Lucida Sans Unicode" panose="020B0602030504020204" pitchFamily="34" charset="0"/>
              </a:rPr>
              <a:pPr/>
              <a:t>22</a:t>
            </a:fld>
            <a:endParaRPr lang="en-US" altLang="ru-RU">
              <a:latin typeface="Lucida Sans Unicode" panose="020B0602030504020204" pitchFamily="34" charset="0"/>
            </a:endParaRPr>
          </a:p>
        </p:txBody>
      </p:sp>
      <p:sp>
        <p:nvSpPr>
          <p:cNvPr id="112642" name="Rectangle 2">
            <a:extLst>
              <a:ext uri="{FF2B5EF4-FFF2-40B4-BE49-F238E27FC236}">
                <a16:creationId xmlns:a16="http://schemas.microsoft.com/office/drawing/2014/main" id="{DF3BB146-A514-496B-8EDE-E10446B490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679756"/>
            <a:ext cx="8229600" cy="47118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" altLang="ru-RU" dirty="0">
                <a:solidFill>
                  <a:srgbClr val="120C80"/>
                </a:solidFill>
                <a:latin typeface="Times New Roman" panose="02020603050405020304" pitchFamily="18" charset="0"/>
              </a:rPr>
              <a:t>Использование SET NOCOUNT ON и @@ROWCOUNT</a:t>
            </a:r>
            <a:endParaRPr lang="ru-RU" altLang="ru-RU" dirty="0">
              <a:solidFill>
                <a:srgbClr val="120C8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4D299426-81FE-4046-BB66-D4456A0EC654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981200" y="1433514"/>
            <a:ext cx="7391400" cy="1066800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ru" altLang="ru-RU" sz="2000" dirty="0">
                <a:latin typeface="Times New Roman" panose="02020603050405020304" pitchFamily="18" charset="0"/>
              </a:rPr>
              <a:t>В этом примере используется SET NOCOUNT ON, но все равно будет возвращено количество строк, затронутых предыдущим оператором.</a:t>
            </a:r>
          </a:p>
          <a:p>
            <a:pPr eaLnBrk="1" hangingPunct="1"/>
            <a:r>
              <a:rPr lang="ru" altLang="ru-RU" sz="2000" dirty="0" err="1">
                <a:latin typeface="Times New Roman" panose="02020603050405020304" pitchFamily="18" charset="0"/>
              </a:rPr>
              <a:t>Этот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просто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показывает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тот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это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все еще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работает </a:t>
            </a:r>
            <a:r>
              <a:rPr lang="ru" altLang="ru-RU" sz="2000" dirty="0">
                <a:latin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12657" name="Group 17">
            <a:extLst>
              <a:ext uri="{FF2B5EF4-FFF2-40B4-BE49-F238E27FC236}">
                <a16:creationId xmlns:a16="http://schemas.microsoft.com/office/drawing/2014/main" id="{BFCEE481-69E2-409B-801F-8E72D06C04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15589"/>
              </p:ext>
            </p:extLst>
          </p:nvPr>
        </p:nvGraphicFramePr>
        <p:xfrm>
          <a:off x="2167855" y="2613025"/>
          <a:ext cx="6553200" cy="1798638"/>
        </p:xfrm>
        <a:graphic>
          <a:graphicData uri="http://schemas.openxmlformats.org/drawingml/2006/table">
            <a:tbl>
              <a:tblPr/>
              <a:tblGrid>
                <a:gridCol w="655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98638">
                <a:tc>
                  <a:txBody>
                    <a:bodyPr/>
                    <a:lstStyle>
                      <a:lvl1pPr marL="365125" indent="-255588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620713" indent="-22860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858838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13716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1828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286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2743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2004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-- not using SET NOCOUNT ON </a:t>
                      </a:r>
                    </a:p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CREATE PROCEDURE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@City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nvarchar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(30)</a:t>
                      </a:r>
                    </a:p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AS</a:t>
                      </a:r>
                    </a:p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SET NOCOUNT ON</a:t>
                      </a:r>
                    </a:p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SELECT * FROM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AdventureWorks.Person.Address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WHERE City = @City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PRINT @@ROWCOUNT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GO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marT="45728" marB="45728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5852" name="Rectangle 18">
            <a:extLst>
              <a:ext uri="{FF2B5EF4-FFF2-40B4-BE49-F238E27FC236}">
                <a16:creationId xmlns:a16="http://schemas.microsoft.com/office/drawing/2014/main" id="{61E45540-607A-4D1B-83A4-B7A36AE69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524374"/>
            <a:ext cx="587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" altLang="ru-RU" dirty="0"/>
              <a:t>Сообщения, которые будут возвращены, будут похожи на это:</a:t>
            </a:r>
          </a:p>
        </p:txBody>
      </p:sp>
      <p:graphicFrame>
        <p:nvGraphicFramePr>
          <p:cNvPr id="112667" name="Group 27">
            <a:extLst>
              <a:ext uri="{FF2B5EF4-FFF2-40B4-BE49-F238E27FC236}">
                <a16:creationId xmlns:a16="http://schemas.microsoft.com/office/drawing/2014/main" id="{BCB406E2-F465-47AF-A55B-CA44CC39BDC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72215084"/>
              </p:ext>
            </p:extLst>
          </p:nvPr>
        </p:nvGraphicFramePr>
        <p:xfrm>
          <a:off x="2286000" y="5003798"/>
          <a:ext cx="3886200" cy="381000"/>
        </p:xfrm>
        <a:graphic>
          <a:graphicData uri="http://schemas.openxmlformats.org/drawingml/2006/table">
            <a:tbl>
              <a:tblPr/>
              <a:tblGrid>
                <a:gridCol w="388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 marL="365125" indent="-255588"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 marL="620713" indent="-228600"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 marL="858838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 marL="11430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 marL="1371600" indent="-228600"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marL="18288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marL="22860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marL="27432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marL="3200400" indent="-228600"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365125" marR="0" lvl="0" indent="-255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23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5859" name="Rectangle 30">
            <a:extLst>
              <a:ext uri="{FF2B5EF4-FFF2-40B4-BE49-F238E27FC236}">
                <a16:creationId xmlns:a16="http://schemas.microsoft.com/office/drawing/2014/main" id="{6C39231A-F756-440C-8BC1-133C6EE3B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667374"/>
            <a:ext cx="7239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" altLang="ru-RU" b="1" dirty="0"/>
              <a:t>SET NOCOUNT OFF.</a:t>
            </a:r>
            <a:endParaRPr lang="ru-RU" altLang="ru-RU" dirty="0"/>
          </a:p>
          <a:p>
            <a:pPr eaLnBrk="1" hangingPunct="1"/>
            <a:r>
              <a:rPr lang="ru" altLang="ru-RU" dirty="0">
                <a:latin typeface="Times New Roman" panose="02020603050405020304" pitchFamily="18" charset="0"/>
              </a:rPr>
              <a:t>Если вы хотите отключить это поведение, вы просто используете команду </a:t>
            </a:r>
            <a:r>
              <a:rPr lang="ru" altLang="ru-RU" dirty="0"/>
              <a:t>«SET NOCOUNT OFF».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46C942-65BA-414A-A10F-A572597D3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66585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Хранимые процедуры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3270D3-9AD7-453B-BEB9-16CB462E1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035746"/>
          </a:xfrm>
        </p:spPr>
        <p:txBody>
          <a:bodyPr/>
          <a:lstStyle/>
          <a:p>
            <a:pPr eaLnBrk="1" hangingPunct="1"/>
            <a:r>
              <a:rPr lang="ru" altLang="ru-RU" sz="1800" dirty="0" err="1">
                <a:latin typeface="Times New Roman" panose="02020603050405020304" pitchFamily="18" charset="0"/>
              </a:rPr>
              <a:t>В </a:t>
            </a:r>
            <a:r>
              <a:rPr lang="ru" altLang="ru-RU" sz="1800" dirty="0">
                <a:latin typeface="Times New Roman" panose="02020603050405020304" pitchFamily="18" charset="0"/>
              </a:rPr>
              <a:t>SQL </a:t>
            </a:r>
            <a:r>
              <a:rPr lang="ru" altLang="ru-RU" sz="1800" dirty="0" err="1">
                <a:latin typeface="Times New Roman" panose="02020603050405020304" pitchFamily="18" charset="0"/>
              </a:rPr>
              <a:t>Server многие </a:t>
            </a:r>
            <a:r>
              <a:rPr lang="ru" altLang="ru-RU" sz="1800" dirty="0">
                <a:latin typeface="Times New Roman" panose="02020603050405020304" pitchFamily="18" charset="0"/>
              </a:rPr>
              <a:t>_ </a:t>
            </a:r>
            <a:r>
              <a:rPr lang="ru" altLang="ru-RU" sz="1800" dirty="0" err="1">
                <a:latin typeface="Times New Roman" panose="02020603050405020304" pitchFamily="18" charset="0"/>
              </a:rPr>
              <a:t>административный</a:t>
            </a:r>
            <a:r>
              <a:rPr lang="ru" altLang="ru-RU" sz="1800" dirty="0">
                <a:latin typeface="Times New Roman" panose="02020603050405020304" pitchFamily="18" charset="0"/>
              </a:rPr>
              <a:t> </a:t>
            </a:r>
            <a:r>
              <a:rPr lang="ru" altLang="ru-RU" sz="1800" dirty="0" err="1">
                <a:latin typeface="Times New Roman" panose="02020603050405020304" pitchFamily="18" charset="0"/>
              </a:rPr>
              <a:t>и</a:t>
            </a:r>
            <a:r>
              <a:rPr lang="ru" altLang="ru-RU" sz="1800" dirty="0">
                <a:latin typeface="Times New Roman" panose="02020603050405020304" pitchFamily="18" charset="0"/>
              </a:rPr>
              <a:t> </a:t>
            </a:r>
            <a:r>
              <a:rPr lang="ru" altLang="ru-RU" sz="1800" dirty="0" err="1">
                <a:latin typeface="Times New Roman" panose="02020603050405020304" pitchFamily="18" charset="0"/>
              </a:rPr>
              <a:t>информационный</a:t>
            </a:r>
            <a:r>
              <a:rPr lang="ru" altLang="ru-RU" sz="1800" dirty="0">
                <a:latin typeface="Times New Roman" panose="02020603050405020304" pitchFamily="18" charset="0"/>
              </a:rPr>
              <a:t> </a:t>
            </a:r>
            <a:r>
              <a:rPr lang="ru" altLang="ru-RU" sz="1800" dirty="0" err="1">
                <a:latin typeface="Times New Roman" panose="02020603050405020304" pitchFamily="18" charset="0"/>
              </a:rPr>
              <a:t>виды деятельности</a:t>
            </a:r>
            <a:r>
              <a:rPr lang="ru" altLang="ru-RU" sz="1800" dirty="0">
                <a:latin typeface="Times New Roman" panose="02020603050405020304" pitchFamily="18" charset="0"/>
              </a:rPr>
              <a:t> </a:t>
            </a:r>
            <a:r>
              <a:rPr lang="ru" altLang="ru-RU" sz="1800" dirty="0" err="1">
                <a:latin typeface="Times New Roman" panose="02020603050405020304" pitchFamily="18" charset="0"/>
              </a:rPr>
              <a:t>может</a:t>
            </a:r>
            <a:r>
              <a:rPr lang="ru" altLang="ru-RU" sz="1800" dirty="0">
                <a:latin typeface="Times New Roman" panose="02020603050405020304" pitchFamily="18" charset="0"/>
              </a:rPr>
              <a:t> </a:t>
            </a:r>
            <a:r>
              <a:rPr lang="ru" altLang="ru-RU" sz="1800" dirty="0" err="1">
                <a:latin typeface="Times New Roman" panose="02020603050405020304" pitchFamily="18" charset="0"/>
              </a:rPr>
              <a:t>быть</a:t>
            </a:r>
            <a:r>
              <a:rPr lang="ru" altLang="ru-RU" sz="1800" dirty="0">
                <a:latin typeface="Times New Roman" panose="02020603050405020304" pitchFamily="18" charset="0"/>
              </a:rPr>
              <a:t> </a:t>
            </a:r>
            <a:r>
              <a:rPr lang="ru" altLang="ru-RU" sz="1800" dirty="0" err="1">
                <a:latin typeface="Times New Roman" panose="02020603050405020304" pitchFamily="18" charset="0"/>
              </a:rPr>
              <a:t>выполненный</a:t>
            </a:r>
            <a:r>
              <a:rPr lang="ru" altLang="ru-RU" sz="1800" dirty="0">
                <a:latin typeface="Times New Roman" panose="02020603050405020304" pitchFamily="18" charset="0"/>
              </a:rPr>
              <a:t> </a:t>
            </a:r>
            <a:r>
              <a:rPr lang="ru" altLang="ru-RU" sz="1800" dirty="0" err="1">
                <a:latin typeface="Times New Roman" panose="02020603050405020304" pitchFamily="18" charset="0"/>
              </a:rPr>
              <a:t>от</a:t>
            </a:r>
            <a:r>
              <a:rPr lang="ru" altLang="ru-RU" sz="1800" dirty="0">
                <a:latin typeface="Times New Roman" panose="02020603050405020304" pitchFamily="18" charset="0"/>
              </a:rPr>
              <a:t> </a:t>
            </a:r>
            <a:r>
              <a:rPr lang="ru" altLang="ru-RU" sz="1800" dirty="0" err="1">
                <a:latin typeface="Times New Roman" panose="02020603050405020304" pitchFamily="18" charset="0"/>
              </a:rPr>
              <a:t>с использованием</a:t>
            </a:r>
            <a:r>
              <a:rPr lang="ru" altLang="ru-RU" sz="1800" dirty="0">
                <a:latin typeface="Times New Roman" panose="02020603050405020304" pitchFamily="18" charset="0"/>
              </a:rPr>
              <a:t> </a:t>
            </a:r>
            <a:r>
              <a:rPr lang="ru" altLang="ru-RU" sz="1800" dirty="0" err="1">
                <a:latin typeface="Times New Roman" panose="02020603050405020304" pitchFamily="18" charset="0"/>
              </a:rPr>
              <a:t>система</a:t>
            </a:r>
            <a:r>
              <a:rPr lang="ru" altLang="ru-RU" sz="1800" dirty="0">
                <a:latin typeface="Times New Roman" panose="02020603050405020304" pitchFamily="18" charset="0"/>
              </a:rPr>
              <a:t> </a:t>
            </a:r>
            <a:r>
              <a:rPr lang="ru" altLang="ru-RU" sz="1800" dirty="0" err="1">
                <a:latin typeface="Times New Roman" panose="02020603050405020304" pitchFamily="18" charset="0"/>
              </a:rPr>
              <a:t>хранится</a:t>
            </a:r>
            <a:r>
              <a:rPr lang="ru" altLang="ru-RU" sz="1800" dirty="0">
                <a:latin typeface="Times New Roman" panose="02020603050405020304" pitchFamily="18" charset="0"/>
              </a:rPr>
              <a:t> </a:t>
            </a:r>
            <a:r>
              <a:rPr lang="ru" altLang="ru-RU" sz="1800" dirty="0" err="1">
                <a:latin typeface="Times New Roman" panose="02020603050405020304" pitchFamily="18" charset="0"/>
              </a:rPr>
              <a:t>процедуры </a:t>
            </a:r>
            <a:r>
              <a:rPr lang="ru" altLang="ru-RU" sz="1800" dirty="0">
                <a:latin typeface="Times New Roman" panose="02020603050405020304" pitchFamily="18" charset="0"/>
              </a:rPr>
              <a:t>.</a:t>
            </a:r>
            <a:endParaRPr lang="en-US" altLang="ru-RU" sz="18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ru" altLang="ru-RU" sz="1800" dirty="0">
                <a:latin typeface="Times New Roman" panose="02020603050405020304" pitchFamily="18" charset="0"/>
              </a:rPr>
              <a:t>Системные хранимые процедуры имеют префикс </a:t>
            </a:r>
            <a:r>
              <a:rPr lang="ru" altLang="ru-RU" sz="1800" dirty="0" err="1">
                <a:latin typeface="Times New Roman" panose="02020603050405020304" pitchFamily="18" charset="0"/>
              </a:rPr>
              <a:t>sp_ </a:t>
            </a:r>
            <a:r>
              <a:rPr lang="ru" altLang="ru-RU" sz="1800" dirty="0">
                <a:latin typeface="Times New Roman" panose="02020603050405020304" pitchFamily="18" charset="0"/>
              </a:rPr>
              <a:t>, поэтому не рекомендуется использовать </a:t>
            </a:r>
            <a:r>
              <a:rPr lang="ru" altLang="ru-RU" sz="1800" dirty="0" err="1">
                <a:latin typeface="Times New Roman" panose="02020603050405020304" pitchFamily="18" charset="0"/>
              </a:rPr>
              <a:t>sp_ </a:t>
            </a:r>
            <a:r>
              <a:rPr lang="ru" altLang="ru-RU" sz="1800" dirty="0">
                <a:latin typeface="Times New Roman" panose="02020603050405020304" pitchFamily="18" charset="0"/>
              </a:rPr>
              <a:t>для любых создаваемых нами хранимых процедур, если только они не являются частью нашей установки SQL Server.</a:t>
            </a:r>
            <a:endParaRPr lang="ru-RU" altLang="ru-RU" sz="18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ru" altLang="ru-RU" sz="2400" dirty="0" err="1">
                <a:latin typeface="Times New Roman" panose="02020603050405020304" pitchFamily="18" charset="0"/>
              </a:rPr>
              <a:t>Сохранено</a:t>
            </a:r>
            <a:r>
              <a:rPr lang="ru" altLang="ru-RU" sz="2400" dirty="0">
                <a:latin typeface="Times New Roman" panose="02020603050405020304" pitchFamily="18" charset="0"/>
              </a:rPr>
              <a:t> </a:t>
            </a:r>
            <a:r>
              <a:rPr lang="ru" altLang="ru-RU" sz="2400" dirty="0" err="1">
                <a:latin typeface="Times New Roman" panose="02020603050405020304" pitchFamily="18" charset="0"/>
              </a:rPr>
              <a:t>процедуры</a:t>
            </a:r>
            <a:r>
              <a:rPr lang="ru" altLang="ru-RU" sz="2400" dirty="0">
                <a:latin typeface="Times New Roman" panose="02020603050405020304" pitchFamily="18" charset="0"/>
              </a:rPr>
              <a:t> </a:t>
            </a:r>
            <a:r>
              <a:rPr lang="ru" altLang="ru-RU" sz="2400" dirty="0" err="1">
                <a:latin typeface="Times New Roman" panose="02020603050405020304" pitchFamily="18" charset="0"/>
              </a:rPr>
              <a:t>может</a:t>
            </a:r>
            <a:r>
              <a:rPr lang="ru" altLang="ru-RU" sz="2400" dirty="0">
                <a:latin typeface="Times New Roman" panose="02020603050405020304" pitchFamily="18" charset="0"/>
              </a:rPr>
              <a:t> </a:t>
            </a:r>
            <a:r>
              <a:rPr lang="ru" altLang="ru-RU" sz="2400" dirty="0" err="1">
                <a:latin typeface="Times New Roman" panose="02020603050405020304" pitchFamily="18" charset="0"/>
              </a:rPr>
              <a:t>be </a:t>
            </a:r>
            <a:r>
              <a:rPr lang="ru" altLang="ru-RU" sz="2400" dirty="0">
                <a:latin typeface="Times New Roman" panose="02020603050405020304" pitchFamily="18" charset="0"/>
              </a:rPr>
              <a:t>: </a:t>
            </a:r>
            <a:br>
              <a:rPr lang="ru-RU" altLang="ru-RU" sz="2400" dirty="0">
                <a:latin typeface="Times New Roman" panose="02020603050405020304" pitchFamily="18" charset="0"/>
              </a:rPr>
            </a:br>
            <a:r>
              <a:rPr lang="ru" altLang="ru-RU" sz="1800" dirty="0">
                <a:latin typeface="Times New Roman" panose="02020603050405020304" pitchFamily="18" charset="0"/>
              </a:rPr>
              <a:t>-system / </a:t>
            </a:r>
            <a:r>
              <a:rPr lang="ru" altLang="ru-RU" sz="1800" dirty="0" err="1">
                <a:latin typeface="Times New Roman" panose="02020603050405020304" pitchFamily="18" charset="0"/>
              </a:rPr>
              <a:t>sp_help … </a:t>
            </a:r>
            <a:r>
              <a:rPr lang="ru" altLang="ru-RU" sz="1800" dirty="0">
                <a:latin typeface="Times New Roman" panose="02020603050405020304" pitchFamily="18" charset="0"/>
              </a:rPr>
              <a:t>; </a:t>
            </a:r>
            <a:r>
              <a:rPr lang="ru" altLang="ru-RU" sz="1800" dirty="0" err="1">
                <a:latin typeface="Times New Roman" panose="02020603050405020304" pitchFamily="18" charset="0"/>
              </a:rPr>
              <a:t>sp_helptext</a:t>
            </a:r>
            <a:r>
              <a:rPr lang="ru" altLang="ru-RU" sz="1800" dirty="0">
                <a:latin typeface="Times New Roman" panose="02020603050405020304" pitchFamily="18" charset="0"/>
              </a:rPr>
              <a:t> …./ </a:t>
            </a:r>
            <a:br>
              <a:rPr lang="ru-RU" altLang="ru-RU" sz="1800" dirty="0">
                <a:latin typeface="Times New Roman" panose="02020603050405020304" pitchFamily="18" charset="0"/>
              </a:rPr>
            </a:br>
            <a:r>
              <a:rPr lang="ru" altLang="ru-RU" sz="1800" dirty="0">
                <a:latin typeface="Times New Roman" panose="02020603050405020304" pitchFamily="18" charset="0"/>
              </a:rPr>
              <a:t>- </a:t>
            </a:r>
            <a:r>
              <a:rPr lang="ru" altLang="ru-RU" sz="1800" dirty="0" err="1">
                <a:latin typeface="Times New Roman" panose="02020603050405020304" pitchFamily="18" charset="0"/>
              </a:rPr>
              <a:t>местный </a:t>
            </a:r>
            <a:br>
              <a:rPr lang="ru-RU" altLang="ru-RU" sz="1800" dirty="0">
                <a:latin typeface="Times New Roman" panose="02020603050405020304" pitchFamily="18" charset="0"/>
              </a:rPr>
            </a:br>
            <a:r>
              <a:rPr lang="ru" altLang="ru-RU" sz="1800" dirty="0">
                <a:latin typeface="Times New Roman" panose="02020603050405020304" pitchFamily="18" charset="0"/>
              </a:rPr>
              <a:t>- </a:t>
            </a:r>
            <a:r>
              <a:rPr lang="ru" altLang="ru-RU" sz="1800" dirty="0" err="1">
                <a:latin typeface="Times New Roman" panose="02020603050405020304" pitchFamily="18" charset="0"/>
              </a:rPr>
              <a:t>временный</a:t>
            </a:r>
            <a:r>
              <a:rPr lang="ru" altLang="ru-RU" sz="1800" dirty="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ru" altLang="ru-RU" sz="1800" dirty="0">
                <a:latin typeface="Times New Roman" panose="02020603050405020304" pitchFamily="18" charset="0"/>
              </a:rPr>
              <a:t>- </a:t>
            </a:r>
            <a:r>
              <a:rPr lang="ru" altLang="ru-RU" sz="1800" dirty="0" err="1">
                <a:latin typeface="Times New Roman" panose="02020603050405020304" pitchFamily="18" charset="0"/>
              </a:rPr>
              <a:t>удаленный</a:t>
            </a:r>
            <a:r>
              <a:rPr lang="ru" altLang="ru-RU" sz="1800" dirty="0">
                <a:latin typeface="Times New Roman" panose="02020603050405020304" pitchFamily="18" charset="0"/>
              </a:rPr>
              <a:t> </a:t>
            </a:r>
            <a:endParaRPr lang="en-US" altLang="ru-RU" sz="1800" dirty="0">
              <a:latin typeface="Times New Roman" panose="02020603050405020304" pitchFamily="18" charset="0"/>
            </a:endParaRPr>
          </a:p>
          <a:p>
            <a:pPr eaLnBrk="1" hangingPunct="1">
              <a:buFont typeface="Wingdings 3" panose="05040102010807070707" pitchFamily="18" charset="2"/>
              <a:buNone/>
            </a:pPr>
            <a:r>
              <a:rPr lang="ru" altLang="ru-RU" sz="1800" dirty="0">
                <a:latin typeface="Times New Roman" panose="02020603050405020304" pitchFamily="18" charset="0"/>
              </a:rPr>
              <a:t>- расширенный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7353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154635-1867-4658-BF32-C2010B399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66585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Хранимые процедуры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297B28-6B7A-47B5-A513-397BBFCDF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469" y="1928826"/>
            <a:ext cx="11088339" cy="4572642"/>
          </a:xfrm>
        </p:spPr>
        <p:txBody>
          <a:bodyPr/>
          <a:lstStyle/>
          <a:p>
            <a:pPr eaLnBrk="1" hangingPunct="1"/>
            <a:r>
              <a:rPr lang="ru" altLang="ru-RU" sz="2000" dirty="0" err="1">
                <a:solidFill>
                  <a:srgbClr val="120C80"/>
                </a:solidFill>
                <a:latin typeface="Times New Roman" panose="02020603050405020304" pitchFamily="18" charset="0"/>
              </a:rPr>
              <a:t>Сохранено</a:t>
            </a:r>
            <a:r>
              <a:rPr lang="ru" altLang="ru-RU" sz="2000" dirty="0">
                <a:solidFill>
                  <a:srgbClr val="120C80"/>
                </a:solidFill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solidFill>
                  <a:srgbClr val="120C80"/>
                </a:solidFill>
                <a:latin typeface="Times New Roman" panose="02020603050405020304" pitchFamily="18" charset="0"/>
              </a:rPr>
              <a:t>процедуры </a:t>
            </a:r>
            <a:r>
              <a:rPr lang="ru" altLang="ru-RU" sz="2000" dirty="0">
                <a:solidFill>
                  <a:srgbClr val="120C80"/>
                </a:solidFill>
                <a:latin typeface="Times New Roman" panose="02020603050405020304" pitchFamily="18" charset="0"/>
              </a:rPr>
              <a:t>, </a:t>
            </a:r>
            <a:r>
              <a:rPr lang="ru" altLang="ru-RU" sz="2000" dirty="0" err="1">
                <a:solidFill>
                  <a:srgbClr val="120C80"/>
                </a:solidFill>
                <a:latin typeface="Times New Roman" panose="02020603050405020304" pitchFamily="18" charset="0"/>
              </a:rPr>
              <a:t>определяемые пользователем </a:t>
            </a:r>
            <a:r>
              <a:rPr lang="ru" altLang="ru-RU" sz="2000" dirty="0">
                <a:solidFill>
                  <a:srgbClr val="120C80"/>
                </a:solidFill>
                <a:latin typeface="Times New Roman" panose="02020603050405020304" pitchFamily="18" charset="0"/>
              </a:rPr>
              <a:t>_ </a:t>
            </a:r>
            <a:r>
              <a:rPr lang="ru" altLang="ru-RU" sz="2000" dirty="0" err="1">
                <a:solidFill>
                  <a:srgbClr val="120C80"/>
                </a:solidFill>
                <a:latin typeface="Times New Roman" panose="02020603050405020304" pitchFamily="18" charset="0"/>
              </a:rPr>
              <a:t>функции и </a:t>
            </a:r>
            <a:r>
              <a:rPr lang="ru" altLang="ru-RU" sz="2000" dirty="0">
                <a:solidFill>
                  <a:srgbClr val="120C80"/>
                </a:solidFill>
                <a:latin typeface="Times New Roman" panose="02020603050405020304" pitchFamily="18" charset="0"/>
              </a:rPr>
              <a:t>_ </a:t>
            </a:r>
            <a:r>
              <a:rPr lang="ru" altLang="ru-RU" sz="2000" dirty="0" err="1">
                <a:solidFill>
                  <a:srgbClr val="120C80"/>
                </a:solidFill>
                <a:latin typeface="Times New Roman" panose="02020603050405020304" pitchFamily="18" charset="0"/>
              </a:rPr>
              <a:t>готовый</a:t>
            </a:r>
            <a:r>
              <a:rPr lang="ru" altLang="ru-RU" sz="2000" dirty="0">
                <a:solidFill>
                  <a:srgbClr val="120C80"/>
                </a:solidFill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solidFill>
                  <a:srgbClr val="120C80"/>
                </a:solidFill>
                <a:latin typeface="Times New Roman" panose="02020603050405020304" pitchFamily="18" charset="0"/>
              </a:rPr>
              <a:t>заявления</a:t>
            </a:r>
            <a:endParaRPr lang="en-US" altLang="ru-RU" sz="2000" dirty="0">
              <a:solidFill>
                <a:srgbClr val="120C80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en-US" altLang="ru-RU" sz="2000" dirty="0">
              <a:solidFill>
                <a:srgbClr val="120C80"/>
              </a:solidFill>
              <a:latin typeface="Times New Roman" panose="02020603050405020304" pitchFamily="18" charset="0"/>
            </a:endParaRPr>
          </a:p>
          <a:p>
            <a:pPr eaLnBrk="1" hangingPunct="1">
              <a:buFontTx/>
              <a:buChar char="•"/>
            </a:pP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Хранится </a:t>
            </a:r>
            <a:r>
              <a:rPr lang="ru" altLang="ru-RU" sz="2000" dirty="0">
                <a:latin typeface="Times New Roman" panose="02020603050405020304" pitchFamily="18" charset="0"/>
              </a:rPr>
              <a:t>_ </a:t>
            </a:r>
            <a:r>
              <a:rPr lang="ru" altLang="ru-RU" sz="2000" dirty="0" err="1">
                <a:latin typeface="Times New Roman" panose="02020603050405020304" pitchFamily="18" charset="0"/>
              </a:rPr>
              <a:t>процедура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это коллекция </a:t>
            </a:r>
            <a:r>
              <a:rPr lang="ru" altLang="ru-RU" sz="2000" dirty="0">
                <a:latin typeface="Times New Roman" panose="02020603050405020304" pitchFamily="18" charset="0"/>
              </a:rPr>
              <a:t>_ SQL </a:t>
            </a:r>
            <a:r>
              <a:rPr lang="ru" altLang="ru-RU" sz="2000" dirty="0" err="1">
                <a:latin typeface="Times New Roman" panose="02020603050405020304" pitchFamily="18" charset="0"/>
              </a:rPr>
              <a:t>_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заявления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тот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может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быть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называется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через </a:t>
            </a:r>
            <a:r>
              <a:rPr lang="ru" altLang="ru-RU" sz="2000" dirty="0">
                <a:latin typeface="Times New Roman" panose="02020603050405020304" pitchFamily="18" charset="0"/>
              </a:rPr>
              <a:t>ЗВОНОК </a:t>
            </a:r>
            <a:r>
              <a:rPr lang="ru" altLang="ru-RU" sz="2000" dirty="0" err="1">
                <a:latin typeface="Times New Roman" panose="02020603050405020304" pitchFamily="18" charset="0"/>
              </a:rPr>
              <a:t>заявление </a:t>
            </a:r>
            <a:r>
              <a:rPr lang="ru" altLang="ru-RU" sz="2000" dirty="0">
                <a:latin typeface="Times New Roman" panose="02020603050405020304" pitchFamily="18" charset="0"/>
              </a:rPr>
              <a:t>.</a:t>
            </a:r>
            <a:endParaRPr lang="en-US" altLang="ru-RU" sz="2000" dirty="0">
              <a:latin typeface="Times New Roman" panose="02020603050405020304" pitchFamily="18" charset="0"/>
            </a:endParaRPr>
          </a:p>
          <a:p>
            <a:pPr eaLnBrk="1" hangingPunct="1">
              <a:buFontTx/>
              <a:buChar char="•"/>
            </a:pPr>
            <a:endParaRPr lang="ru-RU" altLang="ru-RU" sz="20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ru" altLang="ru-RU" sz="2000" dirty="0">
                <a:latin typeface="Times New Roman" panose="02020603050405020304" pitchFamily="18" charset="0"/>
              </a:rPr>
              <a:t>• </a:t>
            </a:r>
            <a:r>
              <a:rPr lang="ru" altLang="ru-RU" sz="2000" dirty="0" err="1">
                <a:latin typeface="Times New Roman" panose="02020603050405020304" pitchFamily="18" charset="0"/>
              </a:rPr>
              <a:t>Определяется пользователем </a:t>
            </a:r>
            <a:r>
              <a:rPr lang="ru" altLang="ru-RU" sz="2000" dirty="0">
                <a:latin typeface="Times New Roman" panose="02020603050405020304" pitchFamily="18" charset="0"/>
              </a:rPr>
              <a:t>_ </a:t>
            </a:r>
            <a:r>
              <a:rPr lang="ru" altLang="ru-RU" sz="2000" dirty="0" err="1">
                <a:latin typeface="Times New Roman" panose="02020603050405020304" pitchFamily="18" charset="0"/>
              </a:rPr>
              <a:t>функция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является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также коллекция </a:t>
            </a:r>
            <a:r>
              <a:rPr lang="ru" altLang="ru-RU" sz="2000" dirty="0">
                <a:latin typeface="Times New Roman" panose="02020603050405020304" pitchFamily="18" charset="0"/>
              </a:rPr>
              <a:t>_ SQL </a:t>
            </a:r>
            <a:r>
              <a:rPr lang="ru" altLang="ru-RU" sz="2000" dirty="0" err="1">
                <a:latin typeface="Times New Roman" panose="02020603050405020304" pitchFamily="18" charset="0"/>
              </a:rPr>
              <a:t>_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заявления </a:t>
            </a:r>
            <a:r>
              <a:rPr lang="ru" altLang="ru-RU" sz="2000" dirty="0">
                <a:latin typeface="Times New Roman" panose="02020603050405020304" pitchFamily="18" charset="0"/>
              </a:rPr>
              <a:t>, </a:t>
            </a:r>
            <a:r>
              <a:rPr lang="ru" altLang="ru-RU" sz="2000" dirty="0" err="1">
                <a:latin typeface="Times New Roman" panose="02020603050405020304" pitchFamily="18" charset="0"/>
              </a:rPr>
              <a:t>но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Это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может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быть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называется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и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использовал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как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любой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Встроенный </a:t>
            </a:r>
            <a:r>
              <a:rPr lang="ru" altLang="ru-RU" sz="2000" dirty="0">
                <a:latin typeface="Times New Roman" panose="02020603050405020304" pitchFamily="18" charset="0"/>
              </a:rPr>
              <a:t>_ </a:t>
            </a:r>
            <a:r>
              <a:rPr lang="ru" altLang="ru-RU" sz="2000" dirty="0" err="1">
                <a:latin typeface="Times New Roman" panose="02020603050405020304" pitchFamily="18" charset="0"/>
              </a:rPr>
              <a:t>_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функция</a:t>
            </a:r>
            <a:endParaRPr lang="en-US" altLang="ru-RU" sz="2000" dirty="0">
              <a:latin typeface="Times New Roman" panose="02020603050405020304" pitchFamily="18" charset="0"/>
            </a:endParaRPr>
          </a:p>
          <a:p>
            <a:pPr eaLnBrk="1" hangingPunct="1"/>
            <a:endParaRPr lang="ru-RU" altLang="ru-RU" sz="20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ru" altLang="ru-RU" sz="2000" dirty="0">
                <a:latin typeface="Times New Roman" panose="02020603050405020304" pitchFamily="18" charset="0"/>
              </a:rPr>
              <a:t>• </a:t>
            </a:r>
            <a:r>
              <a:rPr lang="ru" altLang="ru-RU" sz="2000" dirty="0" err="1">
                <a:latin typeface="Times New Roman" panose="02020603050405020304" pitchFamily="18" charset="0"/>
              </a:rPr>
              <a:t>Подготовленный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утверждение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это запрос </a:t>
            </a:r>
            <a:r>
              <a:rPr lang="ru" altLang="ru-RU" sz="2000" dirty="0">
                <a:latin typeface="Times New Roman" panose="02020603050405020304" pitchFamily="18" charset="0"/>
              </a:rPr>
              <a:t>_ </a:t>
            </a:r>
            <a:r>
              <a:rPr lang="ru" altLang="ru-RU" sz="2000" dirty="0" err="1">
                <a:latin typeface="Times New Roman" panose="02020603050405020304" pitchFamily="18" charset="0"/>
              </a:rPr>
              <a:t>тот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является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хранится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на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в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сервер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и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тот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может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быть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казнен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в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в</a:t>
            </a:r>
            <a:r>
              <a:rPr lang="ru" altLang="ru-RU" sz="2000" dirty="0">
                <a:latin typeface="Times New Roman" panose="02020603050405020304" pitchFamily="18" charset="0"/>
              </a:rPr>
              <a:t> </a:t>
            </a:r>
            <a:r>
              <a:rPr lang="ru" altLang="ru-RU" sz="2000" dirty="0" err="1">
                <a:latin typeface="Times New Roman" panose="02020603050405020304" pitchFamily="18" charset="0"/>
              </a:rPr>
              <a:t>будущее</a:t>
            </a:r>
            <a:endParaRPr lang="ru-RU" altLang="ru-RU" sz="2000" dirty="0"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3211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8" name="Rectangle 10">
            <a:extLst>
              <a:ext uri="{FF2B5EF4-FFF2-40B4-BE49-F238E27FC236}">
                <a16:creationId xmlns:a16="http://schemas.microsoft.com/office/drawing/2014/main" id="{488C56DE-075F-4E7D-8010-EFB0807AE8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8598" y="511970"/>
            <a:ext cx="11274803" cy="201136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ru" altLang="ru-RU" sz="2400" dirty="0">
                <a:solidFill>
                  <a:srgbClr val="120C80"/>
                </a:solidFill>
                <a:latin typeface="Times New Roman" panose="02020603050405020304" pitchFamily="18" charset="0"/>
              </a:rPr>
              <a:t>Хранимые процедуры </a:t>
            </a:r>
            <a:br>
              <a:rPr lang="ru-RU" altLang="ru-RU" sz="2400" dirty="0">
                <a:solidFill>
                  <a:srgbClr val="120C80"/>
                </a:solidFill>
                <a:latin typeface="Times New Roman" panose="02020603050405020304" pitchFamily="18" charset="0"/>
              </a:rPr>
            </a:br>
            <a:r>
              <a:rPr lang="ru" altLang="ru-RU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• Хранимые процедуры должны быть объявлены до того, как их можно будет вызвать. </a:t>
            </a:r>
            <a:br>
              <a:rPr lang="ru-RU" altLang="ru-RU" sz="3700" dirty="0">
                <a:solidFill>
                  <a:schemeClr val="tx1"/>
                </a:solidFill>
              </a:rPr>
            </a:br>
            <a:r>
              <a:rPr lang="ru" altLang="ru-RU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• Объявление может включать параметры. </a:t>
            </a:r>
            <a:b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ru" altLang="ru-RU" sz="2000" dirty="0">
                <a:solidFill>
                  <a:schemeClr val="tx1"/>
                </a:solidFill>
                <a:latin typeface="Times New Roman" panose="02020603050405020304" pitchFamily="18" charset="0"/>
              </a:rPr>
              <a:t>• Если параметры изменяются внутри процедуры, их измененные значения доступны после вызова.</a:t>
            </a:r>
            <a:endParaRPr lang="ru-RU" altLang="ru-RU" sz="20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94223" name="Group 15">
            <a:extLst>
              <a:ext uri="{FF2B5EF4-FFF2-40B4-BE49-F238E27FC236}">
                <a16:creationId xmlns:a16="http://schemas.microsoft.com/office/drawing/2014/main" id="{9722866C-75E1-47E3-A0E7-8A8942AD84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090845"/>
              </p:ext>
            </p:extLst>
          </p:nvPr>
        </p:nvGraphicFramePr>
        <p:xfrm>
          <a:off x="2209800" y="3429000"/>
          <a:ext cx="4343400" cy="1371600"/>
        </p:xfrm>
        <a:graphic>
          <a:graphicData uri="http://schemas.openxmlformats.org/drawingml/2006/table">
            <a:tbl>
              <a:tblPr/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71600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CREATE PROCEDURE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SELECT * FROM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AdventureWorks.Person.Address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GO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346" name="Rectangle 12">
            <a:extLst>
              <a:ext uri="{FF2B5EF4-FFF2-40B4-BE49-F238E27FC236}">
                <a16:creationId xmlns:a16="http://schemas.microsoft.com/office/drawing/2014/main" id="{DA456CFC-E426-41AD-A724-1CC2B8024B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445544"/>
            <a:ext cx="422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" altLang="ru-RU" b="1" dirty="0"/>
              <a:t>Создание простой хранимой процедуры</a:t>
            </a:r>
            <a:r>
              <a:rPr lang="ru" altLang="ru-RU" dirty="0"/>
              <a:t>   </a:t>
            </a:r>
          </a:p>
        </p:txBody>
      </p:sp>
      <p:sp>
        <p:nvSpPr>
          <p:cNvPr id="14347" name="Rectangle 16">
            <a:extLst>
              <a:ext uri="{FF2B5EF4-FFF2-40B4-BE49-F238E27FC236}">
                <a16:creationId xmlns:a16="http://schemas.microsoft.com/office/drawing/2014/main" id="{C376971C-D2BC-4400-9D53-EBA37DD54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971801"/>
            <a:ext cx="709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" altLang="ru-RU" dirty="0"/>
              <a:t>Чтобы создать хранимую процедуру для этого, код будет выглядеть так:</a:t>
            </a:r>
          </a:p>
        </p:txBody>
      </p:sp>
      <p:graphicFrame>
        <p:nvGraphicFramePr>
          <p:cNvPr id="94238" name="Group 30">
            <a:extLst>
              <a:ext uri="{FF2B5EF4-FFF2-40B4-BE49-F238E27FC236}">
                <a16:creationId xmlns:a16="http://schemas.microsoft.com/office/drawing/2014/main" id="{3B10104A-4039-4976-8208-EA1A7746B8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832856"/>
              </p:ext>
            </p:extLst>
          </p:nvPr>
        </p:nvGraphicFramePr>
        <p:xfrm>
          <a:off x="7502088" y="5272088"/>
          <a:ext cx="3505200" cy="1311275"/>
        </p:xfrm>
        <a:graphic>
          <a:graphicData uri="http://schemas.openxmlformats.org/drawingml/2006/table">
            <a:tbl>
              <a:tblPr/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11275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EXEC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--or just simply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marT="45742" marB="45742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355" name="Rectangle 28">
            <a:extLst>
              <a:ext uri="{FF2B5EF4-FFF2-40B4-BE49-F238E27FC236}">
                <a16:creationId xmlns:a16="http://schemas.microsoft.com/office/drawing/2014/main" id="{5075F3E4-9556-4C00-A350-AFE8B9A81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80611"/>
            <a:ext cx="60288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" altLang="ru-RU" dirty="0"/>
              <a:t>Чтобы вызвать процедуру для возврата содержимого из указанной таблицы, код будет таким: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A3145B80-3EB7-424B-A68E-87F4D73E50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81512" y="671119"/>
            <a:ext cx="9454393" cy="93956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ru" altLang="ru-RU" sz="2400" dirty="0">
                <a:solidFill>
                  <a:srgbClr val="FFC000"/>
                </a:solidFill>
                <a:latin typeface="Times New Roman" panose="02020603050405020304" pitchFamily="18" charset="0"/>
              </a:rPr>
              <a:t>Как создать хранимую процедуру SQL Server с параметрами</a:t>
            </a:r>
            <a:r>
              <a:rPr lang="ru" altLang="ru-RU" sz="3700" dirty="0">
                <a:solidFill>
                  <a:srgbClr val="FFC000"/>
                </a:solidFill>
              </a:rPr>
              <a:t> </a:t>
            </a:r>
            <a:endParaRPr lang="ru-RU" altLang="ru-RU" sz="3700" dirty="0">
              <a:solidFill>
                <a:srgbClr val="FFC000"/>
              </a:solidFill>
            </a:endParaRPr>
          </a:p>
        </p:txBody>
      </p:sp>
      <p:graphicFrame>
        <p:nvGraphicFramePr>
          <p:cNvPr id="96272" name="Group 16">
            <a:extLst>
              <a:ext uri="{FF2B5EF4-FFF2-40B4-BE49-F238E27FC236}">
                <a16:creationId xmlns:a16="http://schemas.microsoft.com/office/drawing/2014/main" id="{87E02019-C5F6-41E8-AFD3-BC701582B7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943370"/>
              </p:ext>
            </p:extLst>
          </p:nvPr>
        </p:nvGraphicFramePr>
        <p:xfrm>
          <a:off x="2133600" y="2235666"/>
          <a:ext cx="6400800" cy="1371600"/>
        </p:xfrm>
        <a:graphic>
          <a:graphicData uri="http://schemas.openxmlformats.org/drawingml/2006/table">
            <a:tbl>
              <a:tblPr/>
              <a:tblGrid>
                <a:gridCol w="640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71600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CREATE PROCEDURE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@City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nvarchar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(30)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SELECT * FROM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AdventureWorks.Person.Address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WHERE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City</a:t>
                      </a: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= @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City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GO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6284" name="Group 28">
            <a:extLst>
              <a:ext uri="{FF2B5EF4-FFF2-40B4-BE49-F238E27FC236}">
                <a16:creationId xmlns:a16="http://schemas.microsoft.com/office/drawing/2014/main" id="{8002F3AE-311A-4B60-A134-44040374F0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781272"/>
              </p:ext>
            </p:extLst>
          </p:nvPr>
        </p:nvGraphicFramePr>
        <p:xfrm>
          <a:off x="2133600" y="3871519"/>
          <a:ext cx="5410200" cy="457200"/>
        </p:xfrm>
        <a:graphic>
          <a:graphicData uri="http://schemas.openxmlformats.org/drawingml/2006/table">
            <a:tbl>
              <a:tblPr/>
              <a:tblGrid>
                <a:gridCol w="541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EXEC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@City = 'New York'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6295" name="Group 39">
            <a:extLst>
              <a:ext uri="{FF2B5EF4-FFF2-40B4-BE49-F238E27FC236}">
                <a16:creationId xmlns:a16="http://schemas.microsoft.com/office/drawing/2014/main" id="{5FE96828-33F9-464F-B6BD-4F861F4168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731026"/>
              </p:ext>
            </p:extLst>
          </p:nvPr>
        </p:nvGraphicFramePr>
        <p:xfrm>
          <a:off x="2133600" y="4706224"/>
          <a:ext cx="6477000" cy="1676400"/>
        </p:xfrm>
        <a:graphic>
          <a:graphicData uri="http://schemas.openxmlformats.org/drawingml/2006/table">
            <a:tbl>
              <a:tblPr/>
              <a:tblGrid>
                <a:gridCol w="647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76400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CREATE PROCEDURE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@City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nvarchar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(30)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SELECT * FROM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AdventureWorks.Person.Address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WHERE City LIKE @City + '%'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GO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CD57124C-B239-4C18-A786-3F9F7ED46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81192" y="802824"/>
            <a:ext cx="11029616" cy="72397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defRPr/>
            </a:pPr>
            <a:r>
              <a:rPr lang="ru" altLang="ru-RU" sz="2400" dirty="0">
                <a:solidFill>
                  <a:srgbClr val="FFC000"/>
                </a:solidFill>
                <a:latin typeface="Times New Roman" panose="02020603050405020304" pitchFamily="18" charset="0"/>
              </a:rPr>
              <a:t>Значения параметров по умолчанию</a:t>
            </a:r>
            <a:endParaRPr lang="ru-RU" altLang="ru-RU" sz="2400" dirty="0">
              <a:solidFill>
                <a:srgbClr val="FFC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E08C18A6-BC3B-4051-9EBD-A729F28CB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2242657"/>
            <a:ext cx="7848600" cy="2133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ru" altLang="ru-RU" sz="2000" dirty="0">
                <a:latin typeface="Times New Roman" panose="02020603050405020304" pitchFamily="18" charset="0"/>
              </a:rPr>
              <a:t>В большинстве случаев рекомендуется передавать все значения параметров, но иногда это невозможно. Поэтому в этом примере мы используем параметр NULL, чтобы вы могли не передавать значение параметра.</a:t>
            </a:r>
          </a:p>
          <a:p>
            <a:pPr eaLnBrk="1" hangingPunct="1">
              <a:lnSpc>
                <a:spcPct val="80000"/>
              </a:lnSpc>
            </a:pPr>
            <a:endParaRPr lang="en-US" altLang="ru-RU" sz="20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" altLang="ru-RU" sz="2000" dirty="0">
                <a:latin typeface="Times New Roman" panose="02020603050405020304" pitchFamily="18" charset="0"/>
              </a:rPr>
              <a:t>Если мы создадим и запустим эту хранимую процедуру как есть, она не вернет никаких данных, поскольку ищет любые значения City, равные NULL.</a:t>
            </a:r>
            <a:endParaRPr lang="ru-RU" altLang="ru-RU" sz="2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68622" name="Group 14">
            <a:extLst>
              <a:ext uri="{FF2B5EF4-FFF2-40B4-BE49-F238E27FC236}">
                <a16:creationId xmlns:a16="http://schemas.microsoft.com/office/drawing/2014/main" id="{BA4B048F-461E-4E57-A4F7-AAD74EE3B1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523692"/>
              </p:ext>
            </p:extLst>
          </p:nvPr>
        </p:nvGraphicFramePr>
        <p:xfrm>
          <a:off x="2286000" y="4728595"/>
          <a:ext cx="7239000" cy="1981200"/>
        </p:xfrm>
        <a:graphic>
          <a:graphicData uri="http://schemas.openxmlformats.org/drawingml/2006/table">
            <a:tbl>
              <a:tblPr/>
              <a:tblGrid>
                <a:gridCol w="723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0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CREATE PROCEDURE </a:t>
                      </a:r>
                      <a:r>
                        <a:rPr kumimoji="0" lang="en-US" altLang="ru-RU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</a:t>
                      </a:r>
                      <a:r>
                        <a:rPr kumimoji="0" lang="en-US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@City </a:t>
                      </a:r>
                      <a:r>
                        <a:rPr kumimoji="0" lang="en-US" altLang="ru-RU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nvarchar</a:t>
                      </a:r>
                      <a:r>
                        <a:rPr kumimoji="0" lang="en-US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(30) = NULL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SELECT *FROM </a:t>
                      </a:r>
                      <a:r>
                        <a:rPr kumimoji="0" lang="en-US" altLang="ru-RU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AdventureWorks.Person.Address</a:t>
                      </a:r>
                      <a:endParaRPr kumimoji="0" lang="en-US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WHERE </a:t>
                      </a:r>
                      <a:r>
                        <a:rPr kumimoji="0" lang="ru-RU" altLang="ru-RU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City</a:t>
                      </a:r>
                      <a:r>
                        <a:rPr kumimoji="0" lang="ru-RU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= @</a:t>
                      </a:r>
                      <a:r>
                        <a:rPr kumimoji="0" lang="ru-RU" altLang="ru-RU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City</a:t>
                      </a:r>
                      <a:endParaRPr kumimoji="0" lang="en-US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GO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284" name="Group 4">
            <a:extLst>
              <a:ext uri="{FF2B5EF4-FFF2-40B4-BE49-F238E27FC236}">
                <a16:creationId xmlns:a16="http://schemas.microsoft.com/office/drawing/2014/main" id="{D066026A-7A47-47C0-9DF0-6A903C4B24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8545654"/>
              </p:ext>
            </p:extLst>
          </p:nvPr>
        </p:nvGraphicFramePr>
        <p:xfrm>
          <a:off x="2057400" y="3593937"/>
          <a:ext cx="7543800" cy="2362200"/>
        </p:xfrm>
        <a:graphic>
          <a:graphicData uri="http://schemas.openxmlformats.org/drawingml/2006/table">
            <a:tbl>
              <a:tblPr/>
              <a:tblGrid>
                <a:gridCol w="754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62200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CREATE PROCEDURE </a:t>
                      </a:r>
                      <a:r>
                        <a:rPr kumimoji="0" lang="en-US" altLang="ru-RU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</a:t>
                      </a:r>
                      <a:r>
                        <a:rPr kumimoji="0" lang="en-US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@City </a:t>
                      </a:r>
                      <a:r>
                        <a:rPr kumimoji="0" lang="en-US" altLang="ru-RU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nvarchar</a:t>
                      </a:r>
                      <a:r>
                        <a:rPr kumimoji="0" lang="en-US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(30) = NULL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SELECT *FROM </a:t>
                      </a:r>
                      <a:r>
                        <a:rPr kumimoji="0" lang="en-US" altLang="ru-RU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AdventureWorks.Person.Address</a:t>
                      </a:r>
                      <a:endParaRPr kumimoji="0" lang="en-US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WHERE City = ISNULL(@</a:t>
                      </a:r>
                      <a:r>
                        <a:rPr kumimoji="0" lang="en-US" altLang="ru-RU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City,City</a:t>
                      </a:r>
                      <a:r>
                        <a:rPr kumimoji="0" lang="en-US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GO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417" name="Rectangle 12">
            <a:extLst>
              <a:ext uri="{FF2B5EF4-FFF2-40B4-BE49-F238E27FC236}">
                <a16:creationId xmlns:a16="http://schemas.microsoft.com/office/drawing/2014/main" id="{863664B5-DE39-42D8-90E6-480786F2D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162591"/>
            <a:ext cx="78486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ru-RU" sz="20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ru" altLang="ru-RU" sz="2000" dirty="0">
                <a:latin typeface="Times New Roman" panose="02020603050405020304" pitchFamily="18" charset="0"/>
              </a:rPr>
              <a:t>Мы могли бы изменить эту процедуру и использовать функцию ISNULL, чтобы обойти это.</a:t>
            </a:r>
          </a:p>
          <a:p>
            <a:pPr eaLnBrk="1" hangingPunct="1"/>
            <a:r>
              <a:rPr lang="ru" altLang="ru-RU" sz="2000" dirty="0">
                <a:latin typeface="Times New Roman" panose="02020603050405020304" pitchFamily="18" charset="0"/>
              </a:rPr>
              <a:t>Таким образом, если значение передано, оно будет использовать это значение для сужения набора результатов, а если значение не передано, будут возвращены все записи.</a:t>
            </a:r>
            <a:endParaRPr lang="ru-RU" altLang="ru-RU" sz="2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D766BD42-4110-45A5-9951-3499C4A6B7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829499" y="810755"/>
            <a:ext cx="8533002" cy="625417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defRPr/>
            </a:pPr>
            <a:r>
              <a:rPr lang="ru" altLang="ru-RU" sz="2400" dirty="0" err="1">
                <a:solidFill>
                  <a:srgbClr val="FFC000"/>
                </a:solidFill>
                <a:latin typeface="Times New Roman" panose="02020603050405020304" pitchFamily="18" charset="0"/>
              </a:rPr>
              <a:t>Несколько</a:t>
            </a:r>
            <a:r>
              <a:rPr lang="ru" altLang="ru-RU" sz="2400" dirty="0">
                <a:solidFill>
                  <a:srgbClr val="FFC000"/>
                </a:solidFill>
                <a:latin typeface="Times New Roman" panose="02020603050405020304" pitchFamily="18" charset="0"/>
              </a:rPr>
              <a:t> </a:t>
            </a:r>
            <a:r>
              <a:rPr lang="ru" altLang="ru-RU" sz="2400" dirty="0" err="1">
                <a:solidFill>
                  <a:srgbClr val="FFC000"/>
                </a:solidFill>
                <a:latin typeface="Times New Roman" panose="02020603050405020304" pitchFamily="18" charset="0"/>
              </a:rPr>
              <a:t>Параметры</a:t>
            </a:r>
            <a:endParaRPr lang="ru-RU" altLang="ru-RU" sz="2400" dirty="0">
              <a:solidFill>
                <a:srgbClr val="FFC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63B9D2E1-D1B7-449B-A215-BD6179EBB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1900235"/>
            <a:ext cx="8229600" cy="838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ru" altLang="ru-RU" sz="2000" dirty="0">
                <a:latin typeface="Times New Roman" panose="02020603050405020304" pitchFamily="18" charset="0"/>
              </a:rPr>
              <a:t>Настроить несколько параметров очень просто. Вам просто нужно перечислить каждый параметр и тип данных, разделенные запятой, как показано ниже.</a:t>
            </a:r>
            <a:endParaRPr lang="ru-RU" altLang="ru-RU" sz="2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77841" name="Group 17">
            <a:extLst>
              <a:ext uri="{FF2B5EF4-FFF2-40B4-BE49-F238E27FC236}">
                <a16:creationId xmlns:a16="http://schemas.microsoft.com/office/drawing/2014/main" id="{67BBEA85-5D81-45F5-9E69-E1676B12AC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544078"/>
              </p:ext>
            </p:extLst>
          </p:nvPr>
        </p:nvGraphicFramePr>
        <p:xfrm>
          <a:off x="2209800" y="2787110"/>
          <a:ext cx="7162800" cy="2006627"/>
        </p:xfrm>
        <a:graphic>
          <a:graphicData uri="http://schemas.openxmlformats.org/drawingml/2006/table">
            <a:tbl>
              <a:tblPr/>
              <a:tblGrid>
                <a:gridCol w="716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06627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CREATE PROCEDURE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@City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nvarchar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(30) = NULL, @AddressLine1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nvarchar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(60) = NULL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SELECT *FROM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AdventureWorks.Person.Address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WHERE City = ISNULL(@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City,City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AND AddressLine1 LIKE '%' + ISNULL(@AddressLine1 ,AddressLine1) + '%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‘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GO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7852" name="Group 28">
            <a:extLst>
              <a:ext uri="{FF2B5EF4-FFF2-40B4-BE49-F238E27FC236}">
                <a16:creationId xmlns:a16="http://schemas.microsoft.com/office/drawing/2014/main" id="{B2DEA4B1-0150-4CE9-B360-5344355BFF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037171"/>
              </p:ext>
            </p:extLst>
          </p:nvPr>
        </p:nvGraphicFramePr>
        <p:xfrm>
          <a:off x="2209800" y="5257800"/>
          <a:ext cx="6019800" cy="1600200"/>
        </p:xfrm>
        <a:graphic>
          <a:graphicData uri="http://schemas.openxmlformats.org/drawingml/2006/table">
            <a:tbl>
              <a:tblPr/>
              <a:tblGrid>
                <a:gridCol w="601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00200">
                <a:tc>
                  <a:txBody>
                    <a:bodyPr/>
                    <a:lstStyle>
                      <a:lvl1pPr>
                        <a:spcBef>
                          <a:spcPts val="400"/>
                        </a:spcBef>
                        <a:buClr>
                          <a:schemeClr val="accent1"/>
                        </a:buClr>
                        <a:buSzPct val="68000"/>
                        <a:buFont typeface="Wingdings 3" panose="05040102010807070707" pitchFamily="18" charset="2"/>
                        <a:defRPr sz="23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1pPr>
                      <a:lvl2pPr>
                        <a:spcBef>
                          <a:spcPts val="325"/>
                        </a:spcBef>
                        <a:buClr>
                          <a:schemeClr val="accent1"/>
                        </a:buClr>
                        <a:buFont typeface="Verdana" panose="020B0604030504040204" pitchFamily="34" charset="0"/>
                        <a:defRPr sz="21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2pPr>
                      <a:lvl3pPr>
                        <a:spcBef>
                          <a:spcPts val="350"/>
                        </a:spcBef>
                        <a:buClr>
                          <a:schemeClr val="accent2"/>
                        </a:buClr>
                        <a:buSzPct val="10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3pPr>
                      <a:lvl4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7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4pPr>
                      <a:lvl5pPr>
                        <a:spcBef>
                          <a:spcPts val="350"/>
                        </a:spcBef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5pPr>
                      <a:lvl6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6pPr>
                      <a:lvl7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7pPr>
                      <a:lvl8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8pPr>
                      <a:lvl9pPr fontAlgn="base">
                        <a:spcBef>
                          <a:spcPts val="35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 2" panose="05020102010507070707" pitchFamily="18" charset="2"/>
                        <a:defRPr sz="160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EXEC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@City = 'Calgary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‘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--or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EXEC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@City = 'Calgary', @AddressLine1 = 'A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‘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--or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EXEC 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uspGetAddress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 @AddressLine1 = '</a:t>
                      </a:r>
                      <a:r>
                        <a:rPr kumimoji="0" lang="en-US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Acardia</a:t>
                      </a: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anose="020B0602030504020204" pitchFamily="34" charset="0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‘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anose="020B0604020202020204" pitchFamily="34" charset="-128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anose="020B0604020202020204" pitchFamily="34" charset="-128"/>
                          <a:ea typeface="Times New Roman" panose="02020603050405020304" pitchFamily="18" charset="0"/>
                          <a:cs typeface="Courier New" panose="02070309020205020404" pitchFamily="49" charset="0"/>
                        </a:rPr>
                        <a:t>-- etc...</a:t>
                      </a:r>
                      <a:endParaRPr kumimoji="0" lang="en-US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anose="020B0602030504020204" pitchFamily="34" charset="0"/>
                        <a:ea typeface="Times New Roman" panose="02020603050405020304" pitchFamily="18" charset="0"/>
                        <a:cs typeface="Courier New" panose="02070309020205020404" pitchFamily="49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451" name="Rectangle 29">
            <a:extLst>
              <a:ext uri="{FF2B5EF4-FFF2-40B4-BE49-F238E27FC236}">
                <a16:creationId xmlns:a16="http://schemas.microsoft.com/office/drawing/2014/main" id="{B0CB3B60-CD79-42F4-934D-1277102CC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6670" y="4842412"/>
            <a:ext cx="5175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" altLang="ru-RU" dirty="0"/>
              <a:t>Чтобы выполнить это, вы можете сделать любое из следующего: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105</TotalTime>
  <Words>1271</Words>
  <Application>Microsoft Office PowerPoint</Application>
  <PresentationFormat>Широкоэкранный</PresentationFormat>
  <Paragraphs>215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3" baseType="lpstr">
      <vt:lpstr>Arial</vt:lpstr>
      <vt:lpstr>Arial Unicode MS</vt:lpstr>
      <vt:lpstr>Calibri</vt:lpstr>
      <vt:lpstr>Corbel</vt:lpstr>
      <vt:lpstr>Courier New</vt:lpstr>
      <vt:lpstr>Gill Sans MT</vt:lpstr>
      <vt:lpstr>Lucida Sans Unicode</vt:lpstr>
      <vt:lpstr>Times New Roman</vt:lpstr>
      <vt:lpstr>Wingdings 2</vt:lpstr>
      <vt:lpstr>Wingdings 3</vt:lpstr>
      <vt:lpstr>Дивиденд</vt:lpstr>
      <vt:lpstr>Лекция 7</vt:lpstr>
      <vt:lpstr>Хранимые процедуры</vt:lpstr>
      <vt:lpstr>Хранимые процедуры</vt:lpstr>
      <vt:lpstr>Хранимые процедуры</vt:lpstr>
      <vt:lpstr>Хранимые процедуры  • Хранимые процедуры должны быть объявлены до того, как их можно будет вызвать.  • Объявление может включать параметры.  • Если параметры изменяются внутри процедуры, их измененные значения доступны после вызова.</vt:lpstr>
      <vt:lpstr>Как создать хранимую процедуру SQL Server с параметрами </vt:lpstr>
      <vt:lpstr>Значения параметров по умолчанию</vt:lpstr>
      <vt:lpstr>Презентация PowerPoint</vt:lpstr>
      <vt:lpstr>Несколько Параметры</vt:lpstr>
      <vt:lpstr>Возврат значений параметров  хранимой процедуры вызывающей хранимой процедуре   </vt:lpstr>
      <vt:lpstr>Простой Вывод</vt:lpstr>
      <vt:lpstr>Презентация PowerPoint</vt:lpstr>
      <vt:lpstr>Изменение существующей  хранимой процедуры SQL Server   </vt:lpstr>
      <vt:lpstr>Изменение существующей хранимой процедуры </vt:lpstr>
      <vt:lpstr>Удаление хранимой процедуры SQL Server </vt:lpstr>
      <vt:lpstr>Удаление нескольких хранимых процедур</vt:lpstr>
      <vt:lpstr>Использование TRY CATCH в хранимых процедурах SQL Server   </vt:lpstr>
      <vt:lpstr>Презентация PowerPoint</vt:lpstr>
      <vt:lpstr>Уменьшение объема сетевых данных для хранимых процедур SQL Server   </vt:lpstr>
      <vt:lpstr>Презентация PowerPoint</vt:lpstr>
      <vt:lpstr>Использование SET NOCOUNT ON</vt:lpstr>
      <vt:lpstr>Использование SET NOCOUNT ON и @@ROWCOUNT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lecture 7</dc:title>
  <dc:creator>Карюкин Владислав</dc:creator>
  <cp:lastModifiedBy>Владислав Карюкин</cp:lastModifiedBy>
  <cp:revision>6</cp:revision>
  <dcterms:created xsi:type="dcterms:W3CDTF">2021-01-12T17:17:34Z</dcterms:created>
  <dcterms:modified xsi:type="dcterms:W3CDTF">2022-01-20T16:30:58Z</dcterms:modified>
</cp:coreProperties>
</file>